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Poppins" panose="00000500000000000000" pitchFamily="2" charset="0"/>
      <p:regular r:id="rId16"/>
    </p:embeddedFont>
    <p:embeddedFont>
      <p:font typeface="Poppins Bold" panose="00000800000000000000" charset="0"/>
      <p:regular r:id="rId17"/>
    </p:embeddedFont>
    <p:embeddedFont>
      <p:font typeface="Poppins Extra-Light" panose="020B0604020202020204" charset="0"/>
      <p:regular r:id="rId18"/>
    </p:embeddedFont>
    <p:embeddedFont>
      <p:font typeface="Poppins Light" panose="00000400000000000000" pitchFamily="2" charset="0"/>
      <p:regular r:id="rId19"/>
    </p:embeddedFont>
    <p:embeddedFont>
      <p:font typeface="Poppins Medium" panose="00000600000000000000" pitchFamily="2" charset="0"/>
      <p:regular r:id="rId20"/>
    </p:embeddedFont>
    <p:embeddedFont>
      <p:font typeface="Poppins Semi-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42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4.jpeg"/><Relationship Id="rId12"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4.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3.svg"/><Relationship Id="rId9" Type="http://schemas.openxmlformats.org/officeDocument/2006/relationships/image" Target="../media/image26.png"/><Relationship Id="rId1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jpe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51" b="-8393"/>
            </a:stretch>
          </a:blipFill>
        </p:spPr>
      </p:sp>
      <p:sp>
        <p:nvSpPr>
          <p:cNvPr id="3" name="Freeform 3"/>
          <p:cNvSpPr/>
          <p:nvPr/>
        </p:nvSpPr>
        <p:spPr>
          <a:xfrm>
            <a:off x="1664332" y="1281641"/>
            <a:ext cx="554025" cy="536900"/>
          </a:xfrm>
          <a:custGeom>
            <a:avLst/>
            <a:gdLst/>
            <a:ahLst/>
            <a:cxnLst/>
            <a:rect l="l" t="t" r="r" b="b"/>
            <a:pathLst>
              <a:path w="554025" h="536900">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a:off x="7814971" y="1818541"/>
            <a:ext cx="2474085" cy="2945505"/>
          </a:xfrm>
          <a:custGeom>
            <a:avLst/>
            <a:gdLst/>
            <a:ahLst/>
            <a:cxnLst/>
            <a:rect l="l" t="t" r="r" b="b"/>
            <a:pathLst>
              <a:path w="2474085" h="2945505">
                <a:moveTo>
                  <a:pt x="2474085" y="0"/>
                </a:moveTo>
                <a:lnTo>
                  <a:pt x="0" y="0"/>
                </a:lnTo>
                <a:lnTo>
                  <a:pt x="0" y="2945505"/>
                </a:lnTo>
                <a:lnTo>
                  <a:pt x="2474085" y="2945505"/>
                </a:lnTo>
                <a:lnTo>
                  <a:pt x="247408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620601" y="2674843"/>
            <a:ext cx="8090262" cy="4760149"/>
          </a:xfrm>
          <a:prstGeom prst="rect">
            <a:avLst/>
          </a:prstGeom>
        </p:spPr>
        <p:txBody>
          <a:bodyPr lIns="0" tIns="0" rIns="0" bIns="0" rtlCol="0" anchor="t">
            <a:spAutoFit/>
          </a:bodyPr>
          <a:lstStyle/>
          <a:p>
            <a:pPr algn="l">
              <a:lnSpc>
                <a:spcPts val="12460"/>
              </a:lnSpc>
            </a:pPr>
            <a:r>
              <a:rPr lang="en-US" sz="8800" b="1" dirty="0">
                <a:solidFill>
                  <a:srgbClr val="FFFFFF"/>
                </a:solidFill>
                <a:latin typeface="Poppins Bold"/>
                <a:ea typeface="Poppins Bold"/>
                <a:cs typeface="Poppins Bold"/>
                <a:sym typeface="Poppins Bold"/>
              </a:rPr>
              <a:t>AIRLINE OPERATIONS ANALYSIS</a:t>
            </a:r>
          </a:p>
        </p:txBody>
      </p:sp>
      <p:sp>
        <p:nvSpPr>
          <p:cNvPr id="11" name="TextBox 11"/>
          <p:cNvSpPr txBox="1"/>
          <p:nvPr/>
        </p:nvSpPr>
        <p:spPr>
          <a:xfrm>
            <a:off x="1664332" y="7936966"/>
            <a:ext cx="8090262" cy="365100"/>
          </a:xfrm>
          <a:prstGeom prst="rect">
            <a:avLst/>
          </a:prstGeom>
        </p:spPr>
        <p:txBody>
          <a:bodyPr lIns="0" tIns="0" rIns="0" bIns="0" rtlCol="0" anchor="t">
            <a:spAutoFit/>
          </a:bodyPr>
          <a:lstStyle/>
          <a:p>
            <a:pPr algn="l">
              <a:lnSpc>
                <a:spcPts val="2940"/>
              </a:lnSpc>
            </a:pPr>
            <a:r>
              <a:rPr lang="en-US" sz="2400" spc="630" dirty="0">
                <a:solidFill>
                  <a:srgbClr val="FFFFFF"/>
                </a:solidFill>
                <a:latin typeface="Poppins Light"/>
                <a:ea typeface="Poppins Light"/>
                <a:cs typeface="Poppins Light"/>
                <a:sym typeface="Poppins Light"/>
              </a:rPr>
              <a:t>FINAL PROJECT</a:t>
            </a:r>
          </a:p>
        </p:txBody>
      </p:sp>
      <p:sp>
        <p:nvSpPr>
          <p:cNvPr id="12" name="TextBox 12"/>
          <p:cNvSpPr txBox="1"/>
          <p:nvPr/>
        </p:nvSpPr>
        <p:spPr>
          <a:xfrm>
            <a:off x="2299964" y="1333874"/>
            <a:ext cx="5853436" cy="365100"/>
          </a:xfrm>
          <a:prstGeom prst="rect">
            <a:avLst/>
          </a:prstGeom>
        </p:spPr>
        <p:txBody>
          <a:bodyPr wrap="square" lIns="0" tIns="0" rIns="0" bIns="0" rtlCol="0" anchor="t">
            <a:spAutoFit/>
          </a:bodyPr>
          <a:lstStyle/>
          <a:p>
            <a:pPr algn="l">
              <a:lnSpc>
                <a:spcPts val="2940"/>
              </a:lnSpc>
            </a:pPr>
            <a:r>
              <a:rPr lang="en-US" sz="2400" dirty="0">
                <a:solidFill>
                  <a:srgbClr val="FFFFFF"/>
                </a:solidFill>
                <a:latin typeface="Poppins"/>
                <a:ea typeface="Poppins"/>
                <a:cs typeface="Poppins"/>
                <a:sym typeface="Poppins"/>
              </a:rPr>
              <a:t>Author: </a:t>
            </a:r>
            <a:r>
              <a:rPr lang="en-US" sz="2400" noProof="1">
                <a:solidFill>
                  <a:srgbClr val="FFFFFF"/>
                </a:solidFill>
                <a:latin typeface="Poppins"/>
                <a:ea typeface="Poppins"/>
                <a:cs typeface="Poppins"/>
                <a:sym typeface="Poppins"/>
              </a:rPr>
              <a:t>Nguyen Thi Phuong </a:t>
            </a:r>
            <a:r>
              <a:rPr lang="en-US" sz="2400" dirty="0">
                <a:solidFill>
                  <a:srgbClr val="FFFFFF"/>
                </a:solidFill>
                <a:latin typeface="Poppins"/>
                <a:ea typeface="Poppins"/>
                <a:cs typeface="Poppins"/>
                <a:sym typeface="Poppins"/>
              </a:rPr>
              <a:t>Trang</a:t>
            </a:r>
          </a:p>
        </p:txBody>
      </p:sp>
      <p:grpSp>
        <p:nvGrpSpPr>
          <p:cNvPr id="17" name="Group 8">
            <a:extLst>
              <a:ext uri="{FF2B5EF4-FFF2-40B4-BE49-F238E27FC236}">
                <a16:creationId xmlns:a16="http://schemas.microsoft.com/office/drawing/2014/main" id="{973B0F7C-8D88-4AB9-B6EF-82E4E6932529}"/>
              </a:ext>
            </a:extLst>
          </p:cNvPr>
          <p:cNvGrpSpPr/>
          <p:nvPr/>
        </p:nvGrpSpPr>
        <p:grpSpPr>
          <a:xfrm>
            <a:off x="13442937" y="571500"/>
            <a:ext cx="3729079" cy="5531832"/>
            <a:chOff x="0" y="0"/>
            <a:chExt cx="812800" cy="1218226"/>
          </a:xfrm>
        </p:grpSpPr>
        <p:sp>
          <p:nvSpPr>
            <p:cNvPr id="18" name="Freeform 9">
              <a:extLst>
                <a:ext uri="{FF2B5EF4-FFF2-40B4-BE49-F238E27FC236}">
                  <a16:creationId xmlns:a16="http://schemas.microsoft.com/office/drawing/2014/main" id="{BBD6B608-3907-42BF-A5AB-E08F3BBB6FAE}"/>
                </a:ext>
              </a:extLst>
            </p:cNvPr>
            <p:cNvSpPr/>
            <p:nvPr/>
          </p:nvSpPr>
          <p:spPr>
            <a:xfrm flipH="1">
              <a:off x="0" y="0"/>
              <a:ext cx="812800" cy="1218226"/>
            </a:xfrm>
            <a:custGeom>
              <a:avLst/>
              <a:gdLst/>
              <a:ahLst/>
              <a:cxnLst/>
              <a:rect l="l" t="t" r="r" b="b"/>
              <a:pathLst>
                <a:path w="812800" h="1218226">
                  <a:moveTo>
                    <a:pt x="749346" y="0"/>
                  </a:moveTo>
                  <a:lnTo>
                    <a:pt x="63454" y="0"/>
                  </a:lnTo>
                  <a:cubicBezTo>
                    <a:pt x="28409" y="0"/>
                    <a:pt x="0" y="28409"/>
                    <a:pt x="0" y="63454"/>
                  </a:cubicBezTo>
                  <a:lnTo>
                    <a:pt x="0" y="1154772"/>
                  </a:lnTo>
                  <a:cubicBezTo>
                    <a:pt x="0" y="1189816"/>
                    <a:pt x="28409" y="1218226"/>
                    <a:pt x="63454" y="1218226"/>
                  </a:cubicBezTo>
                  <a:lnTo>
                    <a:pt x="749346" y="1218226"/>
                  </a:lnTo>
                  <a:cubicBezTo>
                    <a:pt x="784391" y="1218226"/>
                    <a:pt x="812800" y="1189816"/>
                    <a:pt x="812800" y="1154772"/>
                  </a:cubicBezTo>
                  <a:lnTo>
                    <a:pt x="812800" y="63454"/>
                  </a:lnTo>
                  <a:cubicBezTo>
                    <a:pt x="812800" y="28409"/>
                    <a:pt x="784391" y="0"/>
                    <a:pt x="749346" y="0"/>
                  </a:cubicBezTo>
                  <a:close/>
                </a:path>
              </a:pathLst>
            </a:custGeom>
            <a:blipFill>
              <a:blip r:embed="rId7"/>
              <a:stretch>
                <a:fillRect l="-106559" r="-18824"/>
              </a:stretch>
            </a:blipFill>
            <a:ln w="28575" cap="rnd">
              <a:solidFill>
                <a:srgbClr val="FFFFFF"/>
              </a:solidFill>
              <a:prstDash val="solid"/>
              <a:round/>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51" b="-8393"/>
            </a:stretch>
          </a:blipFill>
        </p:spPr>
      </p:sp>
      <p:sp>
        <p:nvSpPr>
          <p:cNvPr id="3" name="Freeform 3"/>
          <p:cNvSpPr/>
          <p:nvPr/>
        </p:nvSpPr>
        <p:spPr>
          <a:xfrm>
            <a:off x="1664332" y="1281641"/>
            <a:ext cx="554025" cy="536900"/>
          </a:xfrm>
          <a:custGeom>
            <a:avLst/>
            <a:gdLst/>
            <a:ahLst/>
            <a:cxnLst/>
            <a:rect l="l" t="t" r="r" b="b"/>
            <a:pathLst>
              <a:path w="554025" h="536900">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41345" y="7779252"/>
            <a:ext cx="424953" cy="424953"/>
          </a:xfrm>
          <a:custGeom>
            <a:avLst/>
            <a:gdLst/>
            <a:ahLst/>
            <a:cxnLst/>
            <a:rect l="l" t="t" r="r" b="b"/>
            <a:pathLst>
              <a:path w="424953" h="424953">
                <a:moveTo>
                  <a:pt x="0" y="0"/>
                </a:moveTo>
                <a:lnTo>
                  <a:pt x="424953" y="0"/>
                </a:lnTo>
                <a:lnTo>
                  <a:pt x="424953" y="424953"/>
                </a:lnTo>
                <a:lnTo>
                  <a:pt x="0" y="424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538346" y="2907304"/>
            <a:ext cx="6075034" cy="3119922"/>
            <a:chOff x="0" y="0"/>
            <a:chExt cx="941182" cy="483358"/>
          </a:xfrm>
        </p:grpSpPr>
        <p:sp>
          <p:nvSpPr>
            <p:cNvPr id="6" name="Freeform 6"/>
            <p:cNvSpPr/>
            <p:nvPr/>
          </p:nvSpPr>
          <p:spPr>
            <a:xfrm>
              <a:off x="0" y="0"/>
              <a:ext cx="941182" cy="483358"/>
            </a:xfrm>
            <a:custGeom>
              <a:avLst/>
              <a:gdLst/>
              <a:ahLst/>
              <a:cxnLst/>
              <a:rect l="l" t="t" r="r" b="b"/>
              <a:pathLst>
                <a:path w="941182" h="483358">
                  <a:moveTo>
                    <a:pt x="25488" y="0"/>
                  </a:moveTo>
                  <a:lnTo>
                    <a:pt x="915694" y="0"/>
                  </a:lnTo>
                  <a:cubicBezTo>
                    <a:pt x="922454" y="0"/>
                    <a:pt x="928937" y="2685"/>
                    <a:pt x="933717" y="7465"/>
                  </a:cubicBezTo>
                  <a:cubicBezTo>
                    <a:pt x="938496" y="12245"/>
                    <a:pt x="941182" y="18728"/>
                    <a:pt x="941182" y="25488"/>
                  </a:cubicBezTo>
                  <a:lnTo>
                    <a:pt x="941182" y="457870"/>
                  </a:lnTo>
                  <a:cubicBezTo>
                    <a:pt x="941182" y="471946"/>
                    <a:pt x="929771" y="483358"/>
                    <a:pt x="915694" y="483358"/>
                  </a:cubicBezTo>
                  <a:lnTo>
                    <a:pt x="25488" y="483358"/>
                  </a:lnTo>
                  <a:cubicBezTo>
                    <a:pt x="18728" y="483358"/>
                    <a:pt x="12245" y="480672"/>
                    <a:pt x="7465" y="475892"/>
                  </a:cubicBezTo>
                  <a:cubicBezTo>
                    <a:pt x="2685" y="471113"/>
                    <a:pt x="0" y="464630"/>
                    <a:pt x="0" y="457870"/>
                  </a:cubicBezTo>
                  <a:lnTo>
                    <a:pt x="0" y="25488"/>
                  </a:lnTo>
                  <a:cubicBezTo>
                    <a:pt x="0" y="11411"/>
                    <a:pt x="11411" y="0"/>
                    <a:pt x="25488" y="0"/>
                  </a:cubicBezTo>
                  <a:close/>
                </a:path>
              </a:pathLst>
            </a:custGeom>
            <a:blipFill>
              <a:blip r:embed="rId7"/>
              <a:stretch>
                <a:fillRect l="-3241" t="-38141" r="-3241"/>
              </a:stretch>
            </a:blipFill>
            <a:ln w="38100" cap="sq">
              <a:solidFill>
                <a:srgbClr val="FFFFFF"/>
              </a:solidFill>
              <a:prstDash val="solid"/>
              <a:miter/>
            </a:ln>
          </p:spPr>
        </p:sp>
      </p:grpSp>
      <p:grpSp>
        <p:nvGrpSpPr>
          <p:cNvPr id="7" name="Group 7"/>
          <p:cNvGrpSpPr/>
          <p:nvPr/>
        </p:nvGrpSpPr>
        <p:grpSpPr>
          <a:xfrm>
            <a:off x="10538346" y="6300203"/>
            <a:ext cx="6075034" cy="2958097"/>
            <a:chOff x="0" y="0"/>
            <a:chExt cx="941182" cy="458287"/>
          </a:xfrm>
        </p:grpSpPr>
        <p:sp>
          <p:nvSpPr>
            <p:cNvPr id="8" name="Freeform 8"/>
            <p:cNvSpPr/>
            <p:nvPr/>
          </p:nvSpPr>
          <p:spPr>
            <a:xfrm>
              <a:off x="0" y="0"/>
              <a:ext cx="941182" cy="458287"/>
            </a:xfrm>
            <a:custGeom>
              <a:avLst/>
              <a:gdLst/>
              <a:ahLst/>
              <a:cxnLst/>
              <a:rect l="l" t="t" r="r" b="b"/>
              <a:pathLst>
                <a:path w="941182" h="458287">
                  <a:moveTo>
                    <a:pt x="25488" y="0"/>
                  </a:moveTo>
                  <a:lnTo>
                    <a:pt x="915694" y="0"/>
                  </a:lnTo>
                  <a:cubicBezTo>
                    <a:pt x="922454" y="0"/>
                    <a:pt x="928937" y="2685"/>
                    <a:pt x="933717" y="7465"/>
                  </a:cubicBezTo>
                  <a:cubicBezTo>
                    <a:pt x="938496" y="12245"/>
                    <a:pt x="941182" y="18728"/>
                    <a:pt x="941182" y="25488"/>
                  </a:cubicBezTo>
                  <a:lnTo>
                    <a:pt x="941182" y="432799"/>
                  </a:lnTo>
                  <a:cubicBezTo>
                    <a:pt x="941182" y="446875"/>
                    <a:pt x="929771" y="458287"/>
                    <a:pt x="915694" y="458287"/>
                  </a:cubicBezTo>
                  <a:lnTo>
                    <a:pt x="25488" y="458287"/>
                  </a:lnTo>
                  <a:cubicBezTo>
                    <a:pt x="11411" y="458287"/>
                    <a:pt x="0" y="446875"/>
                    <a:pt x="0" y="432799"/>
                  </a:cubicBezTo>
                  <a:lnTo>
                    <a:pt x="0" y="25488"/>
                  </a:lnTo>
                  <a:cubicBezTo>
                    <a:pt x="0" y="11411"/>
                    <a:pt x="11411" y="0"/>
                    <a:pt x="25488" y="0"/>
                  </a:cubicBezTo>
                  <a:close/>
                </a:path>
              </a:pathLst>
            </a:custGeom>
            <a:blipFill>
              <a:blip r:embed="rId8"/>
              <a:stretch>
                <a:fillRect t="-7760" b="-7760"/>
              </a:stretch>
            </a:blipFill>
            <a:ln w="38100" cap="sq">
              <a:solidFill>
                <a:srgbClr val="FFFFFF"/>
              </a:solidFill>
              <a:prstDash val="solid"/>
              <a:miter/>
            </a:ln>
          </p:spPr>
        </p:sp>
      </p:grpSp>
      <p:sp>
        <p:nvSpPr>
          <p:cNvPr id="9" name="Freeform 9"/>
          <p:cNvSpPr/>
          <p:nvPr/>
        </p:nvSpPr>
        <p:spPr>
          <a:xfrm>
            <a:off x="1941345" y="7231457"/>
            <a:ext cx="424953" cy="424953"/>
          </a:xfrm>
          <a:custGeom>
            <a:avLst/>
            <a:gdLst/>
            <a:ahLst/>
            <a:cxnLst/>
            <a:rect l="l" t="t" r="r" b="b"/>
            <a:pathLst>
              <a:path w="424953" h="424953">
                <a:moveTo>
                  <a:pt x="0" y="0"/>
                </a:moveTo>
                <a:lnTo>
                  <a:pt x="424953" y="0"/>
                </a:lnTo>
                <a:lnTo>
                  <a:pt x="424953" y="424953"/>
                </a:lnTo>
                <a:lnTo>
                  <a:pt x="0" y="4249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1664332" y="3202579"/>
            <a:ext cx="7158983" cy="3418209"/>
          </a:xfrm>
          <a:prstGeom prst="rect">
            <a:avLst/>
          </a:prstGeom>
        </p:spPr>
        <p:txBody>
          <a:bodyPr lIns="0" tIns="0" rIns="0" bIns="0" rtlCol="0" anchor="t">
            <a:spAutoFit/>
          </a:bodyPr>
          <a:lstStyle/>
          <a:p>
            <a:pPr algn="l">
              <a:lnSpc>
                <a:spcPts val="12460"/>
              </a:lnSpc>
            </a:pPr>
            <a:r>
              <a:rPr lang="en-US" sz="14000" b="1">
                <a:solidFill>
                  <a:srgbClr val="FFFFFF"/>
                </a:solidFill>
                <a:latin typeface="Poppins Bold"/>
                <a:ea typeface="Poppins Bold"/>
                <a:cs typeface="Poppins Bold"/>
                <a:sym typeface="Poppins Bold"/>
              </a:rPr>
              <a:t>THANK YOU!</a:t>
            </a:r>
          </a:p>
        </p:txBody>
      </p:sp>
      <p:sp>
        <p:nvSpPr>
          <p:cNvPr id="11" name="Freeform 11"/>
          <p:cNvSpPr/>
          <p:nvPr/>
        </p:nvSpPr>
        <p:spPr>
          <a:xfrm flipH="1">
            <a:off x="7742548" y="2008803"/>
            <a:ext cx="2161534" cy="2573399"/>
          </a:xfrm>
          <a:custGeom>
            <a:avLst/>
            <a:gdLst/>
            <a:ahLst/>
            <a:cxnLst/>
            <a:rect l="l" t="t" r="r" b="b"/>
            <a:pathLst>
              <a:path w="2161534" h="2573399">
                <a:moveTo>
                  <a:pt x="2161534" y="0"/>
                </a:moveTo>
                <a:lnTo>
                  <a:pt x="0" y="0"/>
                </a:lnTo>
                <a:lnTo>
                  <a:pt x="0" y="2573399"/>
                </a:lnTo>
                <a:lnTo>
                  <a:pt x="2161534" y="2573399"/>
                </a:lnTo>
                <a:lnTo>
                  <a:pt x="2161534"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1941345" y="8328030"/>
            <a:ext cx="424953" cy="424953"/>
          </a:xfrm>
          <a:custGeom>
            <a:avLst/>
            <a:gdLst/>
            <a:ahLst/>
            <a:cxnLst/>
            <a:rect l="l" t="t" r="r" b="b"/>
            <a:pathLst>
              <a:path w="424953" h="424953">
                <a:moveTo>
                  <a:pt x="0" y="0"/>
                </a:moveTo>
                <a:lnTo>
                  <a:pt x="424953" y="0"/>
                </a:lnTo>
                <a:lnTo>
                  <a:pt x="424953" y="424953"/>
                </a:lnTo>
                <a:lnTo>
                  <a:pt x="0" y="424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TextBox 13"/>
          <p:cNvSpPr txBox="1"/>
          <p:nvPr/>
        </p:nvSpPr>
        <p:spPr>
          <a:xfrm>
            <a:off x="2299964" y="1333874"/>
            <a:ext cx="2539402"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Borcelle Travel</a:t>
            </a:r>
          </a:p>
        </p:txBody>
      </p:sp>
      <p:sp>
        <p:nvSpPr>
          <p:cNvPr id="14" name="TextBox 14"/>
          <p:cNvSpPr txBox="1"/>
          <p:nvPr/>
        </p:nvSpPr>
        <p:spPr>
          <a:xfrm>
            <a:off x="2455291" y="7775511"/>
            <a:ext cx="3732086"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Light"/>
                <a:ea typeface="Poppins Light"/>
                <a:cs typeface="Poppins Light"/>
                <a:sym typeface="Poppins Light"/>
              </a:rPr>
              <a:t>www.reallygreatsite.com</a:t>
            </a:r>
          </a:p>
        </p:txBody>
      </p:sp>
      <p:sp>
        <p:nvSpPr>
          <p:cNvPr id="15" name="TextBox 15"/>
          <p:cNvSpPr txBox="1"/>
          <p:nvPr/>
        </p:nvSpPr>
        <p:spPr>
          <a:xfrm>
            <a:off x="2455291" y="8324289"/>
            <a:ext cx="4843825"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Light"/>
                <a:ea typeface="Poppins Light"/>
                <a:cs typeface="Poppins Light"/>
                <a:sym typeface="Poppins Light"/>
              </a:rPr>
              <a:t>123 Anywhere St., Any City, ST 12345</a:t>
            </a:r>
          </a:p>
        </p:txBody>
      </p:sp>
      <p:sp>
        <p:nvSpPr>
          <p:cNvPr id="16" name="TextBox 16"/>
          <p:cNvSpPr txBox="1"/>
          <p:nvPr/>
        </p:nvSpPr>
        <p:spPr>
          <a:xfrm>
            <a:off x="2455291" y="7227716"/>
            <a:ext cx="2794977"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+123-456-7890</a:t>
            </a:r>
          </a:p>
        </p:txBody>
      </p:sp>
      <p:sp>
        <p:nvSpPr>
          <p:cNvPr id="17" name="TextBox 17"/>
          <p:cNvSpPr txBox="1"/>
          <p:nvPr/>
        </p:nvSpPr>
        <p:spPr>
          <a:xfrm>
            <a:off x="10289056"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Home</a:t>
            </a:r>
          </a:p>
        </p:txBody>
      </p:sp>
      <p:sp>
        <p:nvSpPr>
          <p:cNvPr id="18" name="TextBox 18"/>
          <p:cNvSpPr txBox="1"/>
          <p:nvPr/>
        </p:nvSpPr>
        <p:spPr>
          <a:xfrm>
            <a:off x="12589232"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About</a:t>
            </a:r>
          </a:p>
        </p:txBody>
      </p:sp>
      <p:sp>
        <p:nvSpPr>
          <p:cNvPr id="19" name="TextBox 19"/>
          <p:cNvSpPr txBox="1"/>
          <p:nvPr/>
        </p:nvSpPr>
        <p:spPr>
          <a:xfrm>
            <a:off x="14891819"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Extra-Light"/>
                <a:ea typeface="Poppins Extra-Light"/>
                <a:cs typeface="Poppins Extra-Light"/>
                <a:sym typeface="Poppins Extra-Light"/>
              </a:rPr>
              <a:t>Contact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937" t="-19492" b="-7469"/>
            </a:stretch>
          </a:blipFill>
        </p:spPr>
      </p:sp>
      <p:sp>
        <p:nvSpPr>
          <p:cNvPr id="3" name="Freeform 3"/>
          <p:cNvSpPr/>
          <p:nvPr/>
        </p:nvSpPr>
        <p:spPr>
          <a:xfrm>
            <a:off x="1929387" y="1281641"/>
            <a:ext cx="554025" cy="536900"/>
          </a:xfrm>
          <a:custGeom>
            <a:avLst/>
            <a:gdLst/>
            <a:ahLst/>
            <a:cxnLst/>
            <a:rect l="l" t="t" r="r" b="b"/>
            <a:pathLst>
              <a:path w="554025" h="536900">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8100163" y="3368937"/>
            <a:ext cx="2461536" cy="2050992"/>
          </a:xfrm>
          <a:custGeom>
            <a:avLst/>
            <a:gdLst/>
            <a:ahLst/>
            <a:cxnLst/>
            <a:rect l="l" t="t" r="r" b="b"/>
            <a:pathLst>
              <a:path w="2461536" h="2050992">
                <a:moveTo>
                  <a:pt x="2461536" y="0"/>
                </a:moveTo>
                <a:lnTo>
                  <a:pt x="0" y="0"/>
                </a:lnTo>
                <a:lnTo>
                  <a:pt x="0" y="2050992"/>
                </a:lnTo>
                <a:lnTo>
                  <a:pt x="2461536" y="2050992"/>
                </a:lnTo>
                <a:lnTo>
                  <a:pt x="2461536"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487229" y="3037839"/>
            <a:ext cx="5925568" cy="6220461"/>
            <a:chOff x="0" y="0"/>
            <a:chExt cx="1560644" cy="1638311"/>
          </a:xfrm>
        </p:grpSpPr>
        <p:sp>
          <p:nvSpPr>
            <p:cNvPr id="6" name="Freeform 6"/>
            <p:cNvSpPr/>
            <p:nvPr/>
          </p:nvSpPr>
          <p:spPr>
            <a:xfrm>
              <a:off x="0" y="0"/>
              <a:ext cx="1560644" cy="1638311"/>
            </a:xfrm>
            <a:custGeom>
              <a:avLst/>
              <a:gdLst/>
              <a:ahLst/>
              <a:cxnLst/>
              <a:rect l="l" t="t" r="r" b="b"/>
              <a:pathLst>
                <a:path w="1560644" h="1638311">
                  <a:moveTo>
                    <a:pt x="33970" y="0"/>
                  </a:moveTo>
                  <a:lnTo>
                    <a:pt x="1526674" y="0"/>
                  </a:lnTo>
                  <a:cubicBezTo>
                    <a:pt x="1535683" y="0"/>
                    <a:pt x="1544324" y="3579"/>
                    <a:pt x="1550694" y="9950"/>
                  </a:cubicBezTo>
                  <a:cubicBezTo>
                    <a:pt x="1557065" y="16320"/>
                    <a:pt x="1560644" y="24960"/>
                    <a:pt x="1560644" y="33970"/>
                  </a:cubicBezTo>
                  <a:lnTo>
                    <a:pt x="1560644" y="1604341"/>
                  </a:lnTo>
                  <a:cubicBezTo>
                    <a:pt x="1560644" y="1613350"/>
                    <a:pt x="1557065" y="1621991"/>
                    <a:pt x="1550694" y="1628361"/>
                  </a:cubicBezTo>
                  <a:cubicBezTo>
                    <a:pt x="1544324" y="1634732"/>
                    <a:pt x="1535683" y="1638311"/>
                    <a:pt x="1526674" y="1638311"/>
                  </a:cubicBezTo>
                  <a:lnTo>
                    <a:pt x="33970" y="1638311"/>
                  </a:lnTo>
                  <a:cubicBezTo>
                    <a:pt x="24960" y="1638311"/>
                    <a:pt x="16320" y="1634732"/>
                    <a:pt x="9950" y="1628361"/>
                  </a:cubicBezTo>
                  <a:cubicBezTo>
                    <a:pt x="3579" y="1621991"/>
                    <a:pt x="0" y="1613350"/>
                    <a:pt x="0" y="1604341"/>
                  </a:cubicBezTo>
                  <a:lnTo>
                    <a:pt x="0" y="33970"/>
                  </a:lnTo>
                  <a:cubicBezTo>
                    <a:pt x="0" y="24960"/>
                    <a:pt x="3579" y="16320"/>
                    <a:pt x="9950" y="9950"/>
                  </a:cubicBezTo>
                  <a:cubicBezTo>
                    <a:pt x="16320" y="3579"/>
                    <a:pt x="24960" y="0"/>
                    <a:pt x="33970" y="0"/>
                  </a:cubicBezTo>
                  <a:close/>
                </a:path>
              </a:pathLst>
            </a:custGeom>
            <a:solidFill>
              <a:srgbClr val="001737"/>
            </a:solidFill>
            <a:ln w="38100" cap="rnd">
              <a:solidFill>
                <a:srgbClr val="FFFFFF"/>
              </a:solidFill>
              <a:prstDash val="solid"/>
              <a:round/>
            </a:ln>
          </p:spPr>
        </p:sp>
        <p:sp>
          <p:nvSpPr>
            <p:cNvPr id="7" name="TextBox 7"/>
            <p:cNvSpPr txBox="1"/>
            <p:nvPr/>
          </p:nvSpPr>
          <p:spPr>
            <a:xfrm>
              <a:off x="0" y="-57150"/>
              <a:ext cx="1560644" cy="1695461"/>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1929387" y="5419929"/>
            <a:ext cx="7479668" cy="3838371"/>
            <a:chOff x="0" y="0"/>
            <a:chExt cx="1013940" cy="520328"/>
          </a:xfrm>
        </p:grpSpPr>
        <p:sp>
          <p:nvSpPr>
            <p:cNvPr id="9" name="Freeform 9"/>
            <p:cNvSpPr/>
            <p:nvPr/>
          </p:nvSpPr>
          <p:spPr>
            <a:xfrm>
              <a:off x="0" y="0"/>
              <a:ext cx="1013940" cy="520328"/>
            </a:xfrm>
            <a:custGeom>
              <a:avLst/>
              <a:gdLst/>
              <a:ahLst/>
              <a:cxnLst/>
              <a:rect l="l" t="t" r="r" b="b"/>
              <a:pathLst>
                <a:path w="1013940" h="520328">
                  <a:moveTo>
                    <a:pt x="20701" y="0"/>
                  </a:moveTo>
                  <a:lnTo>
                    <a:pt x="993239" y="0"/>
                  </a:lnTo>
                  <a:cubicBezTo>
                    <a:pt x="998729" y="0"/>
                    <a:pt x="1003995" y="2181"/>
                    <a:pt x="1007877" y="6063"/>
                  </a:cubicBezTo>
                  <a:cubicBezTo>
                    <a:pt x="1011759" y="9945"/>
                    <a:pt x="1013940" y="15211"/>
                    <a:pt x="1013940" y="20701"/>
                  </a:cubicBezTo>
                  <a:lnTo>
                    <a:pt x="1013940" y="499626"/>
                  </a:lnTo>
                  <a:cubicBezTo>
                    <a:pt x="1013940" y="505117"/>
                    <a:pt x="1011759" y="510382"/>
                    <a:pt x="1007877" y="514264"/>
                  </a:cubicBezTo>
                  <a:cubicBezTo>
                    <a:pt x="1003995" y="518147"/>
                    <a:pt x="998729" y="520328"/>
                    <a:pt x="993239" y="520328"/>
                  </a:cubicBezTo>
                  <a:lnTo>
                    <a:pt x="20701" y="520328"/>
                  </a:lnTo>
                  <a:cubicBezTo>
                    <a:pt x="15211" y="520328"/>
                    <a:pt x="9945" y="518147"/>
                    <a:pt x="6063" y="514264"/>
                  </a:cubicBezTo>
                  <a:cubicBezTo>
                    <a:pt x="2181" y="510382"/>
                    <a:pt x="0" y="505117"/>
                    <a:pt x="0" y="499626"/>
                  </a:cubicBezTo>
                  <a:lnTo>
                    <a:pt x="0" y="20701"/>
                  </a:lnTo>
                  <a:cubicBezTo>
                    <a:pt x="0" y="15211"/>
                    <a:pt x="2181" y="9945"/>
                    <a:pt x="6063" y="6063"/>
                  </a:cubicBezTo>
                  <a:cubicBezTo>
                    <a:pt x="9945" y="2181"/>
                    <a:pt x="15211" y="0"/>
                    <a:pt x="20701" y="0"/>
                  </a:cubicBezTo>
                  <a:close/>
                </a:path>
              </a:pathLst>
            </a:custGeom>
            <a:blipFill>
              <a:blip r:embed="rId7"/>
              <a:stretch>
                <a:fillRect t="-10919" b="-18909"/>
              </a:stretch>
            </a:blipFill>
            <a:ln w="57150" cap="sq">
              <a:solidFill>
                <a:srgbClr val="FFFFFF"/>
              </a:solidFill>
              <a:prstDash val="solid"/>
              <a:miter/>
            </a:ln>
          </p:spPr>
        </p:sp>
      </p:grpSp>
      <p:sp>
        <p:nvSpPr>
          <p:cNvPr id="10" name="TextBox 10"/>
          <p:cNvSpPr txBox="1"/>
          <p:nvPr/>
        </p:nvSpPr>
        <p:spPr>
          <a:xfrm>
            <a:off x="2565019" y="1333874"/>
            <a:ext cx="2539402"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Borcelle Travel</a:t>
            </a:r>
          </a:p>
        </p:txBody>
      </p:sp>
      <p:sp>
        <p:nvSpPr>
          <p:cNvPr id="11" name="TextBox 11"/>
          <p:cNvSpPr txBox="1"/>
          <p:nvPr/>
        </p:nvSpPr>
        <p:spPr>
          <a:xfrm>
            <a:off x="10287851"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Home</a:t>
            </a:r>
          </a:p>
        </p:txBody>
      </p:sp>
      <p:sp>
        <p:nvSpPr>
          <p:cNvPr id="12" name="TextBox 12"/>
          <p:cNvSpPr txBox="1"/>
          <p:nvPr/>
        </p:nvSpPr>
        <p:spPr>
          <a:xfrm>
            <a:off x="12588027"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About</a:t>
            </a:r>
          </a:p>
        </p:txBody>
      </p:sp>
      <p:sp>
        <p:nvSpPr>
          <p:cNvPr id="13" name="TextBox 13"/>
          <p:cNvSpPr txBox="1"/>
          <p:nvPr/>
        </p:nvSpPr>
        <p:spPr>
          <a:xfrm>
            <a:off x="14890614"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Contact</a:t>
            </a:r>
          </a:p>
        </p:txBody>
      </p:sp>
      <p:sp>
        <p:nvSpPr>
          <p:cNvPr id="14" name="TextBox 14"/>
          <p:cNvSpPr txBox="1"/>
          <p:nvPr/>
        </p:nvSpPr>
        <p:spPr>
          <a:xfrm>
            <a:off x="1929387" y="2967952"/>
            <a:ext cx="5812915" cy="994503"/>
          </a:xfrm>
          <a:prstGeom prst="rect">
            <a:avLst/>
          </a:prstGeom>
        </p:spPr>
        <p:txBody>
          <a:bodyPr lIns="0" tIns="0" rIns="0" bIns="0" rtlCol="0" anchor="t">
            <a:spAutoFit/>
          </a:bodyPr>
          <a:lstStyle/>
          <a:p>
            <a:pPr algn="l">
              <a:lnSpc>
                <a:spcPts val="8072"/>
              </a:lnSpc>
            </a:pPr>
            <a:r>
              <a:rPr lang="en-US" sz="6000" b="1" dirty="0">
                <a:solidFill>
                  <a:srgbClr val="FFFFFF"/>
                </a:solidFill>
                <a:latin typeface="Poppins Semi-Bold"/>
                <a:ea typeface="Poppins Semi-Bold"/>
                <a:cs typeface="Poppins Semi-Bold"/>
                <a:sym typeface="Poppins Semi-Bold"/>
              </a:rPr>
              <a:t>INTRODUCTION</a:t>
            </a:r>
          </a:p>
        </p:txBody>
      </p:sp>
      <p:sp>
        <p:nvSpPr>
          <p:cNvPr id="15" name="TextBox 15"/>
          <p:cNvSpPr txBox="1"/>
          <p:nvPr/>
        </p:nvSpPr>
        <p:spPr>
          <a:xfrm>
            <a:off x="10771760" y="3471811"/>
            <a:ext cx="5356507" cy="5212709"/>
          </a:xfrm>
          <a:prstGeom prst="rect">
            <a:avLst/>
          </a:prstGeom>
        </p:spPr>
        <p:txBody>
          <a:bodyPr lIns="0" tIns="0" rIns="0" bIns="0" rtlCol="0" anchor="t">
            <a:spAutoFit/>
          </a:bodyPr>
          <a:lstStyle/>
          <a:p>
            <a:pPr marL="215901" lvl="1">
              <a:lnSpc>
                <a:spcPts val="2440"/>
              </a:lnSpc>
            </a:pPr>
            <a:r>
              <a:rPr lang="en-US" sz="1600" b="0" i="0" dirty="0">
                <a:solidFill>
                  <a:schemeClr val="bg1"/>
                </a:solidFill>
                <a:effectLst/>
                <a:latin typeface="Poppins Extra-Light" panose="020B0604020202020204" charset="0"/>
                <a:cs typeface="Poppins Extra-Light" panose="020B0604020202020204" charset="0"/>
              </a:rPr>
              <a:t>The project revolves around the analysis of an airline dataset, aiming to derive valuable insights from the wealth of information it contains. By exploring various aspects such as passenger demographics, flight statuses, and geographic distribution, the analysis seeks to uncover patterns, trends, and key characteristics within the airline industry. Through a combination of data exploration, cleaning, visualization, and interpretation, the project offers a comprehensive understanding of the dataset, providing actionable information for stakeholders in the aviation domain. The visualizations and analyses conducted serve as tools for decision-makers to enhance operational efficiency, improve customer experiences, and make informed strategic decisions within the airline industry.</a:t>
            </a:r>
            <a:endParaRPr lang="en-US" sz="1600" dirty="0">
              <a:solidFill>
                <a:schemeClr val="bg1"/>
              </a:solidFill>
              <a:latin typeface="Poppins Extra-Light" panose="020B0604020202020204" charset="0"/>
              <a:ea typeface="Poppins Extra-Light"/>
              <a:cs typeface="Poppins Extra-Light" panose="020B0604020202020204" charset="0"/>
              <a:sym typeface="Poppins Extra-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91" t="-20989" b="-5004"/>
            </a:stretch>
          </a:blipFill>
        </p:spPr>
      </p:sp>
      <p:sp>
        <p:nvSpPr>
          <p:cNvPr id="3" name="Freeform 3"/>
          <p:cNvSpPr/>
          <p:nvPr/>
        </p:nvSpPr>
        <p:spPr>
          <a:xfrm>
            <a:off x="1664332" y="1281641"/>
            <a:ext cx="554025" cy="536900"/>
          </a:xfrm>
          <a:custGeom>
            <a:avLst/>
            <a:gdLst/>
            <a:ahLst/>
            <a:cxnLst/>
            <a:rect l="l" t="t" r="r" b="b"/>
            <a:pathLst>
              <a:path w="554025" h="536900">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664332" y="5709568"/>
            <a:ext cx="8624724" cy="3659655"/>
            <a:chOff x="0" y="0"/>
            <a:chExt cx="2271532" cy="963860"/>
          </a:xfrm>
        </p:grpSpPr>
        <p:sp>
          <p:nvSpPr>
            <p:cNvPr id="5" name="Freeform 5"/>
            <p:cNvSpPr/>
            <p:nvPr/>
          </p:nvSpPr>
          <p:spPr>
            <a:xfrm>
              <a:off x="0" y="0"/>
              <a:ext cx="2271532" cy="963860"/>
            </a:xfrm>
            <a:custGeom>
              <a:avLst/>
              <a:gdLst/>
              <a:ahLst/>
              <a:cxnLst/>
              <a:rect l="l" t="t" r="r" b="b"/>
              <a:pathLst>
                <a:path w="2271532" h="963860">
                  <a:moveTo>
                    <a:pt x="23339" y="0"/>
                  </a:moveTo>
                  <a:lnTo>
                    <a:pt x="2248193" y="0"/>
                  </a:lnTo>
                  <a:cubicBezTo>
                    <a:pt x="2254383" y="0"/>
                    <a:pt x="2260319" y="2459"/>
                    <a:pt x="2264696" y="6836"/>
                  </a:cubicBezTo>
                  <a:cubicBezTo>
                    <a:pt x="2269073" y="11213"/>
                    <a:pt x="2271532" y="17149"/>
                    <a:pt x="2271532" y="23339"/>
                  </a:cubicBezTo>
                  <a:lnTo>
                    <a:pt x="2271532" y="940521"/>
                  </a:lnTo>
                  <a:cubicBezTo>
                    <a:pt x="2271532" y="953411"/>
                    <a:pt x="2261083" y="963860"/>
                    <a:pt x="2248193" y="963860"/>
                  </a:cubicBezTo>
                  <a:lnTo>
                    <a:pt x="23339" y="963860"/>
                  </a:lnTo>
                  <a:cubicBezTo>
                    <a:pt x="10449" y="963860"/>
                    <a:pt x="0" y="953411"/>
                    <a:pt x="0" y="940521"/>
                  </a:cubicBezTo>
                  <a:lnTo>
                    <a:pt x="0" y="23339"/>
                  </a:lnTo>
                  <a:cubicBezTo>
                    <a:pt x="0" y="10449"/>
                    <a:pt x="10449" y="0"/>
                    <a:pt x="23339" y="0"/>
                  </a:cubicBezTo>
                  <a:close/>
                </a:path>
              </a:pathLst>
            </a:custGeom>
            <a:solidFill>
              <a:srgbClr val="001737"/>
            </a:solidFill>
            <a:ln w="19050" cap="rnd">
              <a:solidFill>
                <a:srgbClr val="FFFFFF"/>
              </a:solidFill>
              <a:prstDash val="solid"/>
              <a:round/>
            </a:ln>
          </p:spPr>
        </p:sp>
        <p:sp>
          <p:nvSpPr>
            <p:cNvPr id="6" name="TextBox 6"/>
            <p:cNvSpPr txBox="1"/>
            <p:nvPr/>
          </p:nvSpPr>
          <p:spPr>
            <a:xfrm>
              <a:off x="0" y="-57150"/>
              <a:ext cx="2271532" cy="1021010"/>
            </a:xfrm>
            <a:prstGeom prst="rect">
              <a:avLst/>
            </a:prstGeom>
          </p:spPr>
          <p:txBody>
            <a:bodyPr lIns="50800" tIns="50800" rIns="50800" bIns="50800" rtlCol="0" anchor="ctr"/>
            <a:lstStyle/>
            <a:p>
              <a:pPr algn="ctr">
                <a:lnSpc>
                  <a:spcPts val="2940"/>
                </a:lnSpc>
              </a:pPr>
              <a:endParaRPr/>
            </a:p>
          </p:txBody>
        </p:sp>
      </p:grpSp>
      <p:sp>
        <p:nvSpPr>
          <p:cNvPr id="7" name="Freeform 7"/>
          <p:cNvSpPr/>
          <p:nvPr/>
        </p:nvSpPr>
        <p:spPr>
          <a:xfrm flipH="1">
            <a:off x="7233202" y="2815728"/>
            <a:ext cx="5356031" cy="2327772"/>
          </a:xfrm>
          <a:custGeom>
            <a:avLst/>
            <a:gdLst/>
            <a:ahLst/>
            <a:cxnLst/>
            <a:rect l="l" t="t" r="r" b="b"/>
            <a:pathLst>
              <a:path w="5356031" h="2327772">
                <a:moveTo>
                  <a:pt x="5356030" y="0"/>
                </a:moveTo>
                <a:lnTo>
                  <a:pt x="0" y="0"/>
                </a:lnTo>
                <a:lnTo>
                  <a:pt x="0" y="2327772"/>
                </a:lnTo>
                <a:lnTo>
                  <a:pt x="5356030" y="2327772"/>
                </a:lnTo>
                <a:lnTo>
                  <a:pt x="535603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1367011" y="2164137"/>
            <a:ext cx="5246370" cy="7863265"/>
            <a:chOff x="0" y="0"/>
            <a:chExt cx="812800" cy="1218226"/>
          </a:xfrm>
        </p:grpSpPr>
        <p:sp>
          <p:nvSpPr>
            <p:cNvPr id="9" name="Freeform 9"/>
            <p:cNvSpPr/>
            <p:nvPr/>
          </p:nvSpPr>
          <p:spPr>
            <a:xfrm flipH="1">
              <a:off x="0" y="0"/>
              <a:ext cx="812800" cy="1218226"/>
            </a:xfrm>
            <a:custGeom>
              <a:avLst/>
              <a:gdLst/>
              <a:ahLst/>
              <a:cxnLst/>
              <a:rect l="l" t="t" r="r" b="b"/>
              <a:pathLst>
                <a:path w="812800" h="1218226">
                  <a:moveTo>
                    <a:pt x="749346" y="0"/>
                  </a:moveTo>
                  <a:lnTo>
                    <a:pt x="63454" y="0"/>
                  </a:lnTo>
                  <a:cubicBezTo>
                    <a:pt x="28409" y="0"/>
                    <a:pt x="0" y="28409"/>
                    <a:pt x="0" y="63454"/>
                  </a:cubicBezTo>
                  <a:lnTo>
                    <a:pt x="0" y="1154772"/>
                  </a:lnTo>
                  <a:cubicBezTo>
                    <a:pt x="0" y="1189816"/>
                    <a:pt x="28409" y="1218226"/>
                    <a:pt x="63454" y="1218226"/>
                  </a:cubicBezTo>
                  <a:lnTo>
                    <a:pt x="749346" y="1218226"/>
                  </a:lnTo>
                  <a:cubicBezTo>
                    <a:pt x="784391" y="1218226"/>
                    <a:pt x="812800" y="1189816"/>
                    <a:pt x="812800" y="1154772"/>
                  </a:cubicBezTo>
                  <a:lnTo>
                    <a:pt x="812800" y="63454"/>
                  </a:lnTo>
                  <a:cubicBezTo>
                    <a:pt x="812800" y="28409"/>
                    <a:pt x="784391" y="0"/>
                    <a:pt x="749346" y="0"/>
                  </a:cubicBezTo>
                  <a:close/>
                </a:path>
              </a:pathLst>
            </a:custGeom>
            <a:blipFill>
              <a:blip r:embed="rId7"/>
              <a:stretch>
                <a:fillRect l="-106559" r="-18824"/>
              </a:stretch>
            </a:blipFill>
            <a:ln w="28575" cap="rnd">
              <a:solidFill>
                <a:srgbClr val="FFFFFF"/>
              </a:solidFill>
              <a:prstDash val="solid"/>
              <a:round/>
            </a:ln>
          </p:spPr>
        </p:sp>
      </p:grpSp>
      <p:sp>
        <p:nvSpPr>
          <p:cNvPr id="10" name="TextBox 10"/>
          <p:cNvSpPr txBox="1"/>
          <p:nvPr/>
        </p:nvSpPr>
        <p:spPr>
          <a:xfrm>
            <a:off x="2299964" y="1333874"/>
            <a:ext cx="2539402"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Borcelle Travel</a:t>
            </a:r>
          </a:p>
        </p:txBody>
      </p:sp>
      <p:sp>
        <p:nvSpPr>
          <p:cNvPr id="11" name="TextBox 11"/>
          <p:cNvSpPr txBox="1"/>
          <p:nvPr/>
        </p:nvSpPr>
        <p:spPr>
          <a:xfrm>
            <a:off x="10828033"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Home</a:t>
            </a:r>
          </a:p>
        </p:txBody>
      </p:sp>
      <p:sp>
        <p:nvSpPr>
          <p:cNvPr id="12" name="TextBox 12"/>
          <p:cNvSpPr txBox="1"/>
          <p:nvPr/>
        </p:nvSpPr>
        <p:spPr>
          <a:xfrm>
            <a:off x="13128210"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About</a:t>
            </a:r>
          </a:p>
        </p:txBody>
      </p:sp>
      <p:sp>
        <p:nvSpPr>
          <p:cNvPr id="13" name="TextBox 13"/>
          <p:cNvSpPr txBox="1"/>
          <p:nvPr/>
        </p:nvSpPr>
        <p:spPr>
          <a:xfrm>
            <a:off x="15430796"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Contact</a:t>
            </a:r>
          </a:p>
        </p:txBody>
      </p:sp>
      <p:sp>
        <p:nvSpPr>
          <p:cNvPr id="14" name="TextBox 14"/>
          <p:cNvSpPr txBox="1"/>
          <p:nvPr/>
        </p:nvSpPr>
        <p:spPr>
          <a:xfrm>
            <a:off x="1664332" y="3225135"/>
            <a:ext cx="5661341" cy="2153570"/>
          </a:xfrm>
          <a:prstGeom prst="rect">
            <a:avLst/>
          </a:prstGeom>
        </p:spPr>
        <p:txBody>
          <a:bodyPr lIns="0" tIns="0" rIns="0" bIns="0" rtlCol="0" anchor="t">
            <a:spAutoFit/>
          </a:bodyPr>
          <a:lstStyle/>
          <a:p>
            <a:pPr algn="l">
              <a:lnSpc>
                <a:spcPts val="7861"/>
              </a:lnSpc>
            </a:pPr>
            <a:r>
              <a:rPr lang="en-US" sz="8833" b="1">
                <a:solidFill>
                  <a:srgbClr val="FFFFFF"/>
                </a:solidFill>
                <a:latin typeface="Poppins Semi-Bold"/>
                <a:ea typeface="Poppins Semi-Bold"/>
                <a:cs typeface="Poppins Semi-Bold"/>
                <a:sym typeface="Poppins Semi-Bold"/>
              </a:rPr>
              <a:t>FLIGHT BOOKING</a:t>
            </a:r>
          </a:p>
        </p:txBody>
      </p:sp>
      <p:sp>
        <p:nvSpPr>
          <p:cNvPr id="15" name="TextBox 15"/>
          <p:cNvSpPr txBox="1"/>
          <p:nvPr/>
        </p:nvSpPr>
        <p:spPr>
          <a:xfrm>
            <a:off x="1759409" y="5881450"/>
            <a:ext cx="7162781" cy="3240743"/>
          </a:xfrm>
          <a:prstGeom prst="rect">
            <a:avLst/>
          </a:prstGeom>
        </p:spPr>
        <p:txBody>
          <a:bodyPr lIns="0" tIns="0" rIns="0" bIns="0" rtlCol="0" anchor="t">
            <a:spAutoFit/>
          </a:bodyPr>
          <a:lstStyle/>
          <a:p>
            <a:pPr marL="421095" lvl="1" indent="-210547" algn="l">
              <a:lnSpc>
                <a:spcPts val="2379"/>
              </a:lnSpc>
              <a:buFont typeface="Arial"/>
              <a:buChar char="•"/>
            </a:pPr>
            <a:r>
              <a:rPr lang="en-US" sz="1950" dirty="0">
                <a:solidFill>
                  <a:srgbClr val="FFFFFF"/>
                </a:solidFill>
                <a:latin typeface="Poppins Extra-Light"/>
                <a:ea typeface="Poppins Extra-Light"/>
                <a:cs typeface="Poppins Extra-Light"/>
                <a:sym typeface="Poppins Extra-Light"/>
              </a:rPr>
              <a:t>Lorem ipsum odor </a:t>
            </a:r>
            <a:r>
              <a:rPr lang="en-US" sz="1950" dirty="0" err="1">
                <a:solidFill>
                  <a:srgbClr val="FFFFFF"/>
                </a:solidFill>
                <a:latin typeface="Poppins Extra-Light"/>
                <a:ea typeface="Poppins Extra-Light"/>
                <a:cs typeface="Poppins Extra-Light"/>
                <a:sym typeface="Poppins Extra-Light"/>
              </a:rPr>
              <a:t>amet</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consectetuer</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adipiscing</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elit</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Tristique</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luctus</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nunc</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sodales</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maecenas</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himenaeos</a:t>
            </a:r>
            <a:r>
              <a:rPr lang="en-US" sz="1950" dirty="0">
                <a:solidFill>
                  <a:srgbClr val="FFFFFF"/>
                </a:solidFill>
                <a:latin typeface="Poppins Extra-Light"/>
                <a:ea typeface="Poppins Extra-Light"/>
                <a:cs typeface="Poppins Extra-Light"/>
                <a:sym typeface="Poppins Extra-Light"/>
              </a:rPr>
              <a:t>. Massa </a:t>
            </a:r>
            <a:r>
              <a:rPr lang="en-US" sz="1950" dirty="0" err="1">
                <a:solidFill>
                  <a:srgbClr val="FFFFFF"/>
                </a:solidFill>
                <a:latin typeface="Poppins Extra-Light"/>
                <a:ea typeface="Poppins Extra-Light"/>
                <a:cs typeface="Poppins Extra-Light"/>
                <a:sym typeface="Poppins Extra-Light"/>
              </a:rPr>
              <a:t>molestie</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nulla</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finibus</a:t>
            </a:r>
            <a:r>
              <a:rPr lang="en-US" sz="1950" dirty="0">
                <a:solidFill>
                  <a:srgbClr val="FFFFFF"/>
                </a:solidFill>
                <a:latin typeface="Poppins Extra-Light"/>
                <a:ea typeface="Poppins Extra-Light"/>
                <a:cs typeface="Poppins Extra-Light"/>
                <a:sym typeface="Poppins Extra-Light"/>
              </a:rPr>
              <a:t> libero </a:t>
            </a:r>
            <a:r>
              <a:rPr lang="en-US" sz="1950" dirty="0" err="1">
                <a:solidFill>
                  <a:srgbClr val="FFFFFF"/>
                </a:solidFill>
                <a:latin typeface="Poppins Extra-Light"/>
                <a:ea typeface="Poppins Extra-Light"/>
                <a:cs typeface="Poppins Extra-Light"/>
                <a:sym typeface="Poppins Extra-Light"/>
              </a:rPr>
              <a:t>eu</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urna</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augue</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hendrerit</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Nec</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sodales</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sollicitudin</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lacus</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senectus</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rutrum</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Feugiat</a:t>
            </a:r>
            <a:r>
              <a:rPr lang="en-US" sz="1950" dirty="0">
                <a:solidFill>
                  <a:srgbClr val="FFFFFF"/>
                </a:solidFill>
                <a:latin typeface="Poppins Extra-Light"/>
                <a:ea typeface="Poppins Extra-Light"/>
                <a:cs typeface="Poppins Extra-Light"/>
                <a:sym typeface="Poppins Extra-Light"/>
              </a:rPr>
              <a:t> parturient </a:t>
            </a:r>
            <a:r>
              <a:rPr lang="en-US" sz="1950" dirty="0" err="1">
                <a:solidFill>
                  <a:srgbClr val="FFFFFF"/>
                </a:solidFill>
                <a:latin typeface="Poppins Extra-Light"/>
                <a:ea typeface="Poppins Extra-Light"/>
                <a:cs typeface="Poppins Extra-Light"/>
                <a:sym typeface="Poppins Extra-Light"/>
              </a:rPr>
              <a:t>suscipit</a:t>
            </a:r>
            <a:r>
              <a:rPr lang="en-US" sz="1950" dirty="0">
                <a:solidFill>
                  <a:srgbClr val="FFFFFF"/>
                </a:solidFill>
                <a:latin typeface="Poppins Extra-Light"/>
                <a:ea typeface="Poppins Extra-Light"/>
                <a:cs typeface="Poppins Extra-Light"/>
                <a:sym typeface="Poppins Extra-Light"/>
              </a:rPr>
              <a:t> tempus </a:t>
            </a:r>
            <a:r>
              <a:rPr lang="en-US" sz="1950" dirty="0" err="1">
                <a:solidFill>
                  <a:srgbClr val="FFFFFF"/>
                </a:solidFill>
                <a:latin typeface="Poppins Extra-Light"/>
                <a:ea typeface="Poppins Extra-Light"/>
                <a:cs typeface="Poppins Extra-Light"/>
                <a:sym typeface="Poppins Extra-Light"/>
              </a:rPr>
              <a:t>tortor</a:t>
            </a:r>
            <a:r>
              <a:rPr lang="en-US" sz="1950" dirty="0">
                <a:solidFill>
                  <a:srgbClr val="FFFFFF"/>
                </a:solidFill>
                <a:latin typeface="Poppins Extra-Light"/>
                <a:ea typeface="Poppins Extra-Light"/>
                <a:cs typeface="Poppins Extra-Light"/>
                <a:sym typeface="Poppins Extra-Light"/>
              </a:rPr>
              <a:t> sit class. </a:t>
            </a:r>
            <a:r>
              <a:rPr lang="en-US" sz="1950" dirty="0" err="1">
                <a:solidFill>
                  <a:srgbClr val="FFFFFF"/>
                </a:solidFill>
                <a:latin typeface="Poppins Extra-Light"/>
                <a:ea typeface="Poppins Extra-Light"/>
                <a:cs typeface="Poppins Extra-Light"/>
                <a:sym typeface="Poppins Extra-Light"/>
              </a:rPr>
              <a:t>Elementum</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aptent</a:t>
            </a:r>
            <a:r>
              <a:rPr lang="en-US" sz="1950" dirty="0">
                <a:solidFill>
                  <a:srgbClr val="FFFFFF"/>
                </a:solidFill>
                <a:latin typeface="Poppins Extra-Light"/>
                <a:ea typeface="Poppins Extra-Light"/>
                <a:cs typeface="Poppins Extra-Light"/>
                <a:sym typeface="Poppins Extra-Light"/>
              </a:rPr>
              <a:t> nostra </a:t>
            </a:r>
            <a:r>
              <a:rPr lang="en-US" sz="1950" dirty="0" err="1">
                <a:solidFill>
                  <a:srgbClr val="FFFFFF"/>
                </a:solidFill>
                <a:latin typeface="Poppins Extra-Light"/>
                <a:ea typeface="Poppins Extra-Light"/>
                <a:cs typeface="Poppins Extra-Light"/>
                <a:sym typeface="Poppins Extra-Light"/>
              </a:rPr>
              <a:t>ornare</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placerat</a:t>
            </a:r>
            <a:r>
              <a:rPr lang="en-US" sz="1950" dirty="0">
                <a:solidFill>
                  <a:srgbClr val="FFFFFF"/>
                </a:solidFill>
                <a:latin typeface="Poppins Extra-Light"/>
                <a:ea typeface="Poppins Extra-Light"/>
                <a:cs typeface="Poppins Extra-Light"/>
                <a:sym typeface="Poppins Extra-Light"/>
              </a:rPr>
              <a:t> ante </a:t>
            </a:r>
            <a:r>
              <a:rPr lang="en-US" sz="1950" dirty="0" err="1">
                <a:solidFill>
                  <a:srgbClr val="FFFFFF"/>
                </a:solidFill>
                <a:latin typeface="Poppins Extra-Light"/>
                <a:ea typeface="Poppins Extra-Light"/>
                <a:cs typeface="Poppins Extra-Light"/>
                <a:sym typeface="Poppins Extra-Light"/>
              </a:rPr>
              <a:t>natoque</a:t>
            </a:r>
            <a:r>
              <a:rPr lang="en-US" sz="1950" dirty="0">
                <a:solidFill>
                  <a:srgbClr val="FFFFFF"/>
                </a:solidFill>
                <a:latin typeface="Poppins Extra-Light"/>
                <a:ea typeface="Poppins Extra-Light"/>
                <a:cs typeface="Poppins Extra-Light"/>
                <a:sym typeface="Poppins Extra-Light"/>
              </a:rPr>
              <a:t>. Vestibulum </a:t>
            </a:r>
            <a:r>
              <a:rPr lang="en-US" sz="1950" dirty="0" err="1">
                <a:solidFill>
                  <a:srgbClr val="FFFFFF"/>
                </a:solidFill>
                <a:latin typeface="Poppins Extra-Light"/>
                <a:ea typeface="Poppins Extra-Light"/>
                <a:cs typeface="Poppins Extra-Light"/>
                <a:sym typeface="Poppins Extra-Light"/>
              </a:rPr>
              <a:t>interdum</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lacus</a:t>
            </a:r>
            <a:r>
              <a:rPr lang="en-US" sz="1950" dirty="0">
                <a:solidFill>
                  <a:srgbClr val="FFFFFF"/>
                </a:solidFill>
                <a:latin typeface="Poppins Extra-Light"/>
                <a:ea typeface="Poppins Extra-Light"/>
                <a:cs typeface="Poppins Extra-Light"/>
                <a:sym typeface="Poppins Extra-Light"/>
              </a:rPr>
              <a:t> maximus vitae </a:t>
            </a:r>
            <a:r>
              <a:rPr lang="en-US" sz="1950" dirty="0" err="1">
                <a:solidFill>
                  <a:srgbClr val="FFFFFF"/>
                </a:solidFill>
                <a:latin typeface="Poppins Extra-Light"/>
                <a:ea typeface="Poppins Extra-Light"/>
                <a:cs typeface="Poppins Extra-Light"/>
                <a:sym typeface="Poppins Extra-Light"/>
              </a:rPr>
              <a:t>adipiscing</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sagittis</a:t>
            </a:r>
            <a:r>
              <a:rPr lang="en-US" sz="1950" dirty="0">
                <a:solidFill>
                  <a:srgbClr val="FFFFFF"/>
                </a:solidFill>
                <a:latin typeface="Poppins Extra-Light"/>
                <a:ea typeface="Poppins Extra-Light"/>
                <a:cs typeface="Poppins Extra-Light"/>
                <a:sym typeface="Poppins Extra-Light"/>
              </a:rPr>
              <a:t>. Platea </a:t>
            </a:r>
            <a:r>
              <a:rPr lang="en-US" sz="1950" dirty="0" err="1">
                <a:solidFill>
                  <a:srgbClr val="FFFFFF"/>
                </a:solidFill>
                <a:latin typeface="Poppins Extra-Light"/>
                <a:ea typeface="Poppins Extra-Light"/>
                <a:cs typeface="Poppins Extra-Light"/>
                <a:sym typeface="Poppins Extra-Light"/>
              </a:rPr>
              <a:t>facilisi</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enim</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sagittis</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placerat</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euismod</a:t>
            </a:r>
            <a:r>
              <a:rPr lang="en-US" sz="1950" dirty="0">
                <a:solidFill>
                  <a:srgbClr val="FFFFFF"/>
                </a:solidFill>
                <a:latin typeface="Poppins Extra-Light"/>
                <a:ea typeface="Poppins Extra-Light"/>
                <a:cs typeface="Poppins Extra-Light"/>
                <a:sym typeface="Poppins Extra-Light"/>
              </a:rPr>
              <a:t> libero </a:t>
            </a:r>
            <a:r>
              <a:rPr lang="en-US" sz="1950" dirty="0" err="1">
                <a:solidFill>
                  <a:srgbClr val="FFFFFF"/>
                </a:solidFill>
                <a:latin typeface="Poppins Extra-Light"/>
                <a:ea typeface="Poppins Extra-Light"/>
                <a:cs typeface="Poppins Extra-Light"/>
                <a:sym typeface="Poppins Extra-Light"/>
              </a:rPr>
              <a:t>viverra</a:t>
            </a:r>
            <a:r>
              <a:rPr lang="en-US" sz="1950" dirty="0">
                <a:solidFill>
                  <a:srgbClr val="FFFFFF"/>
                </a:solidFill>
                <a:latin typeface="Poppins Extra-Light"/>
                <a:ea typeface="Poppins Extra-Light"/>
                <a:cs typeface="Poppins Extra-Light"/>
                <a:sym typeface="Poppins Extra-Light"/>
              </a:rPr>
              <a:t> dis </a:t>
            </a:r>
            <a:r>
              <a:rPr lang="en-US" sz="1950" dirty="0" err="1">
                <a:solidFill>
                  <a:srgbClr val="FFFFFF"/>
                </a:solidFill>
                <a:latin typeface="Poppins Extra-Light"/>
                <a:ea typeface="Poppins Extra-Light"/>
                <a:cs typeface="Poppins Extra-Light"/>
                <a:sym typeface="Poppins Extra-Light"/>
              </a:rPr>
              <a:t>vivamus</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Iaculis</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urna</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pretium</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placerat</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quis</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dignissim</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Lobortis</a:t>
            </a:r>
            <a:r>
              <a:rPr lang="en-US" sz="1950" dirty="0">
                <a:solidFill>
                  <a:srgbClr val="FFFFFF"/>
                </a:solidFill>
                <a:latin typeface="Poppins Extra-Light"/>
                <a:ea typeface="Poppins Extra-Light"/>
                <a:cs typeface="Poppins Extra-Light"/>
                <a:sym typeface="Poppins Extra-Light"/>
              </a:rPr>
              <a:t> dis </a:t>
            </a:r>
            <a:r>
              <a:rPr lang="en-US" sz="1950" dirty="0" err="1">
                <a:solidFill>
                  <a:srgbClr val="FFFFFF"/>
                </a:solidFill>
                <a:latin typeface="Poppins Extra-Light"/>
                <a:ea typeface="Poppins Extra-Light"/>
                <a:cs typeface="Poppins Extra-Light"/>
                <a:sym typeface="Poppins Extra-Light"/>
              </a:rPr>
              <a:t>molestie</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sapien</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nibh</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justo</a:t>
            </a:r>
            <a:r>
              <a:rPr lang="en-US" sz="1950" dirty="0">
                <a:solidFill>
                  <a:srgbClr val="FFFFFF"/>
                </a:solidFill>
                <a:latin typeface="Poppins Extra-Light"/>
                <a:ea typeface="Poppins Extra-Light"/>
                <a:cs typeface="Poppins Extra-Light"/>
                <a:sym typeface="Poppins Extra-Light"/>
              </a:rPr>
              <a:t> lacinia. Ac ipsum eros </a:t>
            </a:r>
            <a:r>
              <a:rPr lang="en-US" sz="1950" dirty="0" err="1">
                <a:solidFill>
                  <a:srgbClr val="FFFFFF"/>
                </a:solidFill>
                <a:latin typeface="Poppins Extra-Light"/>
                <a:ea typeface="Poppins Extra-Light"/>
                <a:cs typeface="Poppins Extra-Light"/>
                <a:sym typeface="Poppins Extra-Light"/>
              </a:rPr>
              <a:t>risus</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nullam</a:t>
            </a:r>
            <a:r>
              <a:rPr lang="en-US" sz="1950" dirty="0">
                <a:solidFill>
                  <a:srgbClr val="FFFFFF"/>
                </a:solidFill>
                <a:latin typeface="Poppins Extra-Light"/>
                <a:ea typeface="Poppins Extra-Light"/>
                <a:cs typeface="Poppins Extra-Light"/>
                <a:sym typeface="Poppins Extra-Light"/>
              </a:rPr>
              <a:t> </a:t>
            </a:r>
            <a:r>
              <a:rPr lang="en-US" sz="1950" dirty="0" err="1">
                <a:solidFill>
                  <a:srgbClr val="FFFFFF"/>
                </a:solidFill>
                <a:latin typeface="Poppins Extra-Light"/>
                <a:ea typeface="Poppins Extra-Light"/>
                <a:cs typeface="Poppins Extra-Light"/>
                <a:sym typeface="Poppins Extra-Light"/>
              </a:rPr>
              <a:t>laoreet</a:t>
            </a:r>
            <a:r>
              <a:rPr lang="en-US" sz="1950" dirty="0">
                <a:solidFill>
                  <a:srgbClr val="FFFFFF"/>
                </a:solidFill>
                <a:latin typeface="Poppins Extra-Light"/>
                <a:ea typeface="Poppins Extra-Light"/>
                <a:cs typeface="Poppins Extra-Light"/>
                <a:sym typeface="Poppins Extra-Light"/>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51" b="-8393"/>
            </a:stretch>
          </a:blipFill>
        </p:spPr>
      </p:sp>
      <p:sp>
        <p:nvSpPr>
          <p:cNvPr id="3" name="Freeform 3"/>
          <p:cNvSpPr/>
          <p:nvPr/>
        </p:nvSpPr>
        <p:spPr>
          <a:xfrm>
            <a:off x="1664332" y="1281641"/>
            <a:ext cx="554025" cy="536900"/>
          </a:xfrm>
          <a:custGeom>
            <a:avLst/>
            <a:gdLst/>
            <a:ahLst/>
            <a:cxnLst/>
            <a:rect l="l" t="t" r="r" b="b"/>
            <a:pathLst>
              <a:path w="554025" h="536900">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664332" y="5143500"/>
            <a:ext cx="15079182" cy="3938184"/>
            <a:chOff x="0" y="0"/>
            <a:chExt cx="3971472" cy="1037217"/>
          </a:xfrm>
        </p:grpSpPr>
        <p:sp>
          <p:nvSpPr>
            <p:cNvPr id="5" name="Freeform 5"/>
            <p:cNvSpPr/>
            <p:nvPr/>
          </p:nvSpPr>
          <p:spPr>
            <a:xfrm>
              <a:off x="0" y="0"/>
              <a:ext cx="3971472" cy="1037217"/>
            </a:xfrm>
            <a:custGeom>
              <a:avLst/>
              <a:gdLst/>
              <a:ahLst/>
              <a:cxnLst/>
              <a:rect l="l" t="t" r="r" b="b"/>
              <a:pathLst>
                <a:path w="3971472" h="1037217">
                  <a:moveTo>
                    <a:pt x="13349" y="0"/>
                  </a:moveTo>
                  <a:lnTo>
                    <a:pt x="3958123" y="0"/>
                  </a:lnTo>
                  <a:cubicBezTo>
                    <a:pt x="3961663" y="0"/>
                    <a:pt x="3965059" y="1406"/>
                    <a:pt x="3967562" y="3910"/>
                  </a:cubicBezTo>
                  <a:cubicBezTo>
                    <a:pt x="3970065" y="6413"/>
                    <a:pt x="3971472" y="9809"/>
                    <a:pt x="3971472" y="13349"/>
                  </a:cubicBezTo>
                  <a:lnTo>
                    <a:pt x="3971472" y="1023868"/>
                  </a:lnTo>
                  <a:cubicBezTo>
                    <a:pt x="3971472" y="1027409"/>
                    <a:pt x="3970065" y="1030804"/>
                    <a:pt x="3967562" y="1033308"/>
                  </a:cubicBezTo>
                  <a:cubicBezTo>
                    <a:pt x="3965059" y="1035811"/>
                    <a:pt x="3961663" y="1037217"/>
                    <a:pt x="3958123" y="1037217"/>
                  </a:cubicBezTo>
                  <a:lnTo>
                    <a:pt x="13349" y="1037217"/>
                  </a:lnTo>
                  <a:cubicBezTo>
                    <a:pt x="9809" y="1037217"/>
                    <a:pt x="6413" y="1035811"/>
                    <a:pt x="3910" y="1033308"/>
                  </a:cubicBezTo>
                  <a:cubicBezTo>
                    <a:pt x="1406" y="1030804"/>
                    <a:pt x="0" y="1027409"/>
                    <a:pt x="0" y="1023868"/>
                  </a:cubicBezTo>
                  <a:lnTo>
                    <a:pt x="0" y="13349"/>
                  </a:lnTo>
                  <a:cubicBezTo>
                    <a:pt x="0" y="9809"/>
                    <a:pt x="1406" y="6413"/>
                    <a:pt x="3910" y="3910"/>
                  </a:cubicBezTo>
                  <a:cubicBezTo>
                    <a:pt x="6413" y="1406"/>
                    <a:pt x="9809" y="0"/>
                    <a:pt x="13349" y="0"/>
                  </a:cubicBezTo>
                  <a:close/>
                </a:path>
              </a:pathLst>
            </a:custGeom>
            <a:solidFill>
              <a:srgbClr val="001737"/>
            </a:solidFill>
            <a:ln w="28575" cap="rnd">
              <a:solidFill>
                <a:srgbClr val="FFFFFF"/>
              </a:solidFill>
              <a:prstDash val="solid"/>
              <a:round/>
            </a:ln>
          </p:spPr>
        </p:sp>
        <p:sp>
          <p:nvSpPr>
            <p:cNvPr id="6" name="TextBox 6"/>
            <p:cNvSpPr txBox="1"/>
            <p:nvPr/>
          </p:nvSpPr>
          <p:spPr>
            <a:xfrm>
              <a:off x="0" y="-57150"/>
              <a:ext cx="3971472" cy="1094367"/>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11914502" y="2894935"/>
            <a:ext cx="4605173" cy="5637933"/>
            <a:chOff x="0" y="0"/>
            <a:chExt cx="713462" cy="873463"/>
          </a:xfrm>
        </p:grpSpPr>
        <p:sp>
          <p:nvSpPr>
            <p:cNvPr id="8" name="Freeform 8"/>
            <p:cNvSpPr/>
            <p:nvPr/>
          </p:nvSpPr>
          <p:spPr>
            <a:xfrm>
              <a:off x="0" y="0"/>
              <a:ext cx="713462" cy="873463"/>
            </a:xfrm>
            <a:custGeom>
              <a:avLst/>
              <a:gdLst/>
              <a:ahLst/>
              <a:cxnLst/>
              <a:rect l="l" t="t" r="r" b="b"/>
              <a:pathLst>
                <a:path w="713462" h="873463">
                  <a:moveTo>
                    <a:pt x="43710" y="0"/>
                  </a:moveTo>
                  <a:lnTo>
                    <a:pt x="669752" y="0"/>
                  </a:lnTo>
                  <a:cubicBezTo>
                    <a:pt x="681345" y="0"/>
                    <a:pt x="692463" y="4605"/>
                    <a:pt x="700660" y="12802"/>
                  </a:cubicBezTo>
                  <a:cubicBezTo>
                    <a:pt x="708857" y="20999"/>
                    <a:pt x="713462" y="32117"/>
                    <a:pt x="713462" y="43710"/>
                  </a:cubicBezTo>
                  <a:lnTo>
                    <a:pt x="713462" y="829754"/>
                  </a:lnTo>
                  <a:cubicBezTo>
                    <a:pt x="713462" y="853894"/>
                    <a:pt x="693892" y="873463"/>
                    <a:pt x="669752" y="873463"/>
                  </a:cubicBezTo>
                  <a:lnTo>
                    <a:pt x="43710" y="873463"/>
                  </a:lnTo>
                  <a:cubicBezTo>
                    <a:pt x="19569" y="873463"/>
                    <a:pt x="0" y="853894"/>
                    <a:pt x="0" y="829754"/>
                  </a:cubicBezTo>
                  <a:lnTo>
                    <a:pt x="0" y="43710"/>
                  </a:lnTo>
                  <a:cubicBezTo>
                    <a:pt x="0" y="19569"/>
                    <a:pt x="19569" y="0"/>
                    <a:pt x="43710" y="0"/>
                  </a:cubicBezTo>
                  <a:close/>
                </a:path>
              </a:pathLst>
            </a:custGeom>
            <a:blipFill>
              <a:blip r:embed="rId5"/>
              <a:stretch>
                <a:fillRect l="-112196" t="-34645" r="-67702" b="-17677"/>
              </a:stretch>
            </a:blipFill>
            <a:ln w="66675" cap="rnd">
              <a:solidFill>
                <a:srgbClr val="FFFFFF"/>
              </a:solidFill>
              <a:prstDash val="solid"/>
              <a:round/>
            </a:ln>
          </p:spPr>
        </p:sp>
      </p:grpSp>
      <p:sp>
        <p:nvSpPr>
          <p:cNvPr id="9" name="Freeform 9"/>
          <p:cNvSpPr/>
          <p:nvPr/>
        </p:nvSpPr>
        <p:spPr>
          <a:xfrm flipH="1">
            <a:off x="9268883" y="3212937"/>
            <a:ext cx="2645618" cy="2204373"/>
          </a:xfrm>
          <a:custGeom>
            <a:avLst/>
            <a:gdLst/>
            <a:ahLst/>
            <a:cxnLst/>
            <a:rect l="l" t="t" r="r" b="b"/>
            <a:pathLst>
              <a:path w="2645618" h="2204373">
                <a:moveTo>
                  <a:pt x="2645619" y="0"/>
                </a:moveTo>
                <a:lnTo>
                  <a:pt x="0" y="0"/>
                </a:lnTo>
                <a:lnTo>
                  <a:pt x="0" y="2204373"/>
                </a:lnTo>
                <a:lnTo>
                  <a:pt x="2645619" y="2204373"/>
                </a:lnTo>
                <a:lnTo>
                  <a:pt x="264561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2299964" y="1333874"/>
            <a:ext cx="2539402"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Borcelle Travel</a:t>
            </a:r>
          </a:p>
        </p:txBody>
      </p:sp>
      <p:sp>
        <p:nvSpPr>
          <p:cNvPr id="11" name="TextBox 11"/>
          <p:cNvSpPr txBox="1"/>
          <p:nvPr/>
        </p:nvSpPr>
        <p:spPr>
          <a:xfrm>
            <a:off x="11054926"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Home</a:t>
            </a:r>
          </a:p>
        </p:txBody>
      </p:sp>
      <p:sp>
        <p:nvSpPr>
          <p:cNvPr id="12" name="TextBox 12"/>
          <p:cNvSpPr txBox="1"/>
          <p:nvPr/>
        </p:nvSpPr>
        <p:spPr>
          <a:xfrm>
            <a:off x="13355103"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About</a:t>
            </a:r>
          </a:p>
        </p:txBody>
      </p:sp>
      <p:sp>
        <p:nvSpPr>
          <p:cNvPr id="13" name="TextBox 13"/>
          <p:cNvSpPr txBox="1"/>
          <p:nvPr/>
        </p:nvSpPr>
        <p:spPr>
          <a:xfrm>
            <a:off x="15657689"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Contact</a:t>
            </a:r>
          </a:p>
        </p:txBody>
      </p:sp>
      <p:sp>
        <p:nvSpPr>
          <p:cNvPr id="14" name="TextBox 14"/>
          <p:cNvSpPr txBox="1"/>
          <p:nvPr/>
        </p:nvSpPr>
        <p:spPr>
          <a:xfrm>
            <a:off x="1582725" y="3708441"/>
            <a:ext cx="7782274" cy="1157671"/>
          </a:xfrm>
          <a:prstGeom prst="rect">
            <a:avLst/>
          </a:prstGeom>
        </p:spPr>
        <p:txBody>
          <a:bodyPr lIns="0" tIns="0" rIns="0" bIns="0" rtlCol="0" anchor="t">
            <a:spAutoFit/>
          </a:bodyPr>
          <a:lstStyle/>
          <a:p>
            <a:pPr algn="l">
              <a:lnSpc>
                <a:spcPts val="7818"/>
              </a:lnSpc>
            </a:pPr>
            <a:r>
              <a:rPr lang="en-US" sz="8785" b="1">
                <a:solidFill>
                  <a:srgbClr val="FFFFFF"/>
                </a:solidFill>
                <a:latin typeface="Poppins Semi-Bold"/>
                <a:ea typeface="Poppins Semi-Bold"/>
                <a:cs typeface="Poppins Semi-Bold"/>
                <a:sym typeface="Poppins Semi-Bold"/>
              </a:rPr>
              <a:t>HOTEL STAYS</a:t>
            </a:r>
          </a:p>
        </p:txBody>
      </p:sp>
      <p:sp>
        <p:nvSpPr>
          <p:cNvPr id="15" name="TextBox 15"/>
          <p:cNvSpPr txBox="1"/>
          <p:nvPr/>
        </p:nvSpPr>
        <p:spPr>
          <a:xfrm>
            <a:off x="2081141" y="5388735"/>
            <a:ext cx="9068696" cy="2309749"/>
          </a:xfrm>
          <a:prstGeom prst="rect">
            <a:avLst/>
          </a:prstGeom>
        </p:spPr>
        <p:txBody>
          <a:bodyPr lIns="0" tIns="0" rIns="0" bIns="0" rtlCol="0" anchor="t">
            <a:spAutoFit/>
          </a:bodyPr>
          <a:lstStyle/>
          <a:p>
            <a:pPr marL="410211" lvl="1" indent="-205106" algn="l">
              <a:lnSpc>
                <a:spcPts val="2318"/>
              </a:lnSpc>
              <a:buFont typeface="Arial"/>
              <a:buChar char="•"/>
            </a:pPr>
            <a:r>
              <a:rPr lang="en-US" sz="1900">
                <a:solidFill>
                  <a:srgbClr val="FFFFFF"/>
                </a:solidFill>
                <a:latin typeface="Poppins Extra-Light"/>
                <a:ea typeface="Poppins Extra-Light"/>
                <a:cs typeface="Poppins Extra-Light"/>
                <a:sym typeface="Poppins Extra-Light"/>
              </a:rPr>
              <a:t>Lorem ipsum odor amet, consectetuer adipiscing elit. Tristique luctus nunc sodales maecenas himenaeos. Massa molestie nulla finibus libero eu urna augue hendrerit. Nec sodales sollicitudin lacus senectus rutrum. Feugiat parturient suscipit tempus tortor sit class. Elementum aptent nostra ornare placerat ante natoque. Vestibulum interdum lacus maximus vitae adipiscing sagittis. Platea facilisi enim sagittis placerat euismod libero viverra dis vivamus. Iaculis urna pretium placerat quis dignissim.</a:t>
            </a:r>
          </a:p>
        </p:txBody>
      </p:sp>
      <p:sp>
        <p:nvSpPr>
          <p:cNvPr id="16" name="TextBox 16"/>
          <p:cNvSpPr txBox="1"/>
          <p:nvPr/>
        </p:nvSpPr>
        <p:spPr>
          <a:xfrm>
            <a:off x="2081141" y="7669909"/>
            <a:ext cx="9068696" cy="1166749"/>
          </a:xfrm>
          <a:prstGeom prst="rect">
            <a:avLst/>
          </a:prstGeom>
        </p:spPr>
        <p:txBody>
          <a:bodyPr lIns="0" tIns="0" rIns="0" bIns="0" rtlCol="0" anchor="t">
            <a:spAutoFit/>
          </a:bodyPr>
          <a:lstStyle/>
          <a:p>
            <a:pPr marL="410211" lvl="1" indent="-205106" algn="l">
              <a:lnSpc>
                <a:spcPts val="2318"/>
              </a:lnSpc>
              <a:buFont typeface="Arial"/>
              <a:buChar char="•"/>
            </a:pPr>
            <a:r>
              <a:rPr lang="en-US" sz="1900">
                <a:solidFill>
                  <a:srgbClr val="FFFFFF"/>
                </a:solidFill>
                <a:latin typeface="Poppins Extra-Light"/>
                <a:ea typeface="Poppins Extra-Light"/>
                <a:cs typeface="Poppins Extra-Light"/>
                <a:sym typeface="Poppins Extra-Light"/>
              </a:rPr>
              <a:t>Lorem ipsum odor amet, consectetuer adipiscing elit. Tristique luctus nunc sodales maecenas himenaeos. Massa molestie nulla finibus libero eu urna augue hendrerit. Nec sodales sollicitudin lacus senectus rutrum. Feugiat parturient suscipit tempus tortor sit class.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976" t="-37014" r="-17454" b="-1956"/>
            </a:stretch>
          </a:blipFill>
        </p:spPr>
      </p:sp>
      <p:sp>
        <p:nvSpPr>
          <p:cNvPr id="3" name="Freeform 3"/>
          <p:cNvSpPr/>
          <p:nvPr/>
        </p:nvSpPr>
        <p:spPr>
          <a:xfrm>
            <a:off x="1346516" y="1281641"/>
            <a:ext cx="554025" cy="536900"/>
          </a:xfrm>
          <a:custGeom>
            <a:avLst/>
            <a:gdLst/>
            <a:ahLst/>
            <a:cxnLst/>
            <a:rect l="l" t="t" r="r" b="b"/>
            <a:pathLst>
              <a:path w="554025" h="536900">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346516" y="4655415"/>
            <a:ext cx="4360044" cy="4459611"/>
            <a:chOff x="0" y="0"/>
            <a:chExt cx="1148324" cy="1174548"/>
          </a:xfrm>
        </p:grpSpPr>
        <p:sp>
          <p:nvSpPr>
            <p:cNvPr id="5" name="Freeform 5"/>
            <p:cNvSpPr/>
            <p:nvPr/>
          </p:nvSpPr>
          <p:spPr>
            <a:xfrm>
              <a:off x="0" y="0"/>
              <a:ext cx="1148324" cy="1174548"/>
            </a:xfrm>
            <a:custGeom>
              <a:avLst/>
              <a:gdLst/>
              <a:ahLst/>
              <a:cxnLst/>
              <a:rect l="l" t="t" r="r" b="b"/>
              <a:pathLst>
                <a:path w="1148324" h="1174548">
                  <a:moveTo>
                    <a:pt x="28410" y="0"/>
                  </a:moveTo>
                  <a:lnTo>
                    <a:pt x="1119914" y="0"/>
                  </a:lnTo>
                  <a:cubicBezTo>
                    <a:pt x="1135604" y="0"/>
                    <a:pt x="1148324" y="12720"/>
                    <a:pt x="1148324" y="28410"/>
                  </a:cubicBezTo>
                  <a:lnTo>
                    <a:pt x="1148324" y="1146137"/>
                  </a:lnTo>
                  <a:cubicBezTo>
                    <a:pt x="1148324" y="1161828"/>
                    <a:pt x="1135604" y="1174548"/>
                    <a:pt x="1119914" y="1174548"/>
                  </a:cubicBezTo>
                  <a:lnTo>
                    <a:pt x="28410" y="1174548"/>
                  </a:lnTo>
                  <a:cubicBezTo>
                    <a:pt x="12720" y="1174548"/>
                    <a:pt x="0" y="1161828"/>
                    <a:pt x="0" y="1146137"/>
                  </a:cubicBezTo>
                  <a:lnTo>
                    <a:pt x="0" y="28410"/>
                  </a:lnTo>
                  <a:cubicBezTo>
                    <a:pt x="0" y="12720"/>
                    <a:pt x="12720" y="0"/>
                    <a:pt x="28410" y="0"/>
                  </a:cubicBezTo>
                  <a:close/>
                </a:path>
              </a:pathLst>
            </a:custGeom>
            <a:solidFill>
              <a:srgbClr val="001737"/>
            </a:solidFill>
            <a:ln w="19050" cap="sq">
              <a:solidFill>
                <a:srgbClr val="FFFFFF"/>
              </a:solidFill>
              <a:prstDash val="solid"/>
              <a:miter/>
            </a:ln>
          </p:spPr>
        </p:sp>
        <p:sp>
          <p:nvSpPr>
            <p:cNvPr id="6" name="TextBox 6"/>
            <p:cNvSpPr txBox="1"/>
            <p:nvPr/>
          </p:nvSpPr>
          <p:spPr>
            <a:xfrm>
              <a:off x="0" y="-57150"/>
              <a:ext cx="1148324" cy="1231698"/>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9461816" y="4655415"/>
            <a:ext cx="4360044" cy="4459611"/>
            <a:chOff x="0" y="0"/>
            <a:chExt cx="1148324" cy="1174548"/>
          </a:xfrm>
        </p:grpSpPr>
        <p:sp>
          <p:nvSpPr>
            <p:cNvPr id="8" name="Freeform 8"/>
            <p:cNvSpPr/>
            <p:nvPr/>
          </p:nvSpPr>
          <p:spPr>
            <a:xfrm>
              <a:off x="0" y="0"/>
              <a:ext cx="1148324" cy="1174548"/>
            </a:xfrm>
            <a:custGeom>
              <a:avLst/>
              <a:gdLst/>
              <a:ahLst/>
              <a:cxnLst/>
              <a:rect l="l" t="t" r="r" b="b"/>
              <a:pathLst>
                <a:path w="1148324" h="1174548">
                  <a:moveTo>
                    <a:pt x="28410" y="0"/>
                  </a:moveTo>
                  <a:lnTo>
                    <a:pt x="1119914" y="0"/>
                  </a:lnTo>
                  <a:cubicBezTo>
                    <a:pt x="1135604" y="0"/>
                    <a:pt x="1148324" y="12720"/>
                    <a:pt x="1148324" y="28410"/>
                  </a:cubicBezTo>
                  <a:lnTo>
                    <a:pt x="1148324" y="1146137"/>
                  </a:lnTo>
                  <a:cubicBezTo>
                    <a:pt x="1148324" y="1161828"/>
                    <a:pt x="1135604" y="1174548"/>
                    <a:pt x="1119914" y="1174548"/>
                  </a:cubicBezTo>
                  <a:lnTo>
                    <a:pt x="28410" y="1174548"/>
                  </a:lnTo>
                  <a:cubicBezTo>
                    <a:pt x="12720" y="1174548"/>
                    <a:pt x="0" y="1161828"/>
                    <a:pt x="0" y="1146137"/>
                  </a:cubicBezTo>
                  <a:lnTo>
                    <a:pt x="0" y="28410"/>
                  </a:lnTo>
                  <a:cubicBezTo>
                    <a:pt x="0" y="12720"/>
                    <a:pt x="12720" y="0"/>
                    <a:pt x="28410" y="0"/>
                  </a:cubicBezTo>
                  <a:close/>
                </a:path>
              </a:pathLst>
            </a:custGeom>
            <a:solidFill>
              <a:srgbClr val="001737"/>
            </a:solidFill>
            <a:ln w="19050" cap="sq">
              <a:solidFill>
                <a:srgbClr val="FFFFFF"/>
              </a:solidFill>
              <a:prstDash val="solid"/>
              <a:miter/>
            </a:ln>
          </p:spPr>
        </p:sp>
        <p:sp>
          <p:nvSpPr>
            <p:cNvPr id="9" name="TextBox 9"/>
            <p:cNvSpPr txBox="1"/>
            <p:nvPr/>
          </p:nvSpPr>
          <p:spPr>
            <a:xfrm>
              <a:off x="0" y="-57150"/>
              <a:ext cx="1148324" cy="1231698"/>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4872058" y="6549305"/>
            <a:ext cx="3954125" cy="2565721"/>
            <a:chOff x="0" y="0"/>
            <a:chExt cx="812800" cy="527403"/>
          </a:xfrm>
        </p:grpSpPr>
        <p:sp>
          <p:nvSpPr>
            <p:cNvPr id="11" name="Freeform 11"/>
            <p:cNvSpPr/>
            <p:nvPr/>
          </p:nvSpPr>
          <p:spPr>
            <a:xfrm>
              <a:off x="0" y="0"/>
              <a:ext cx="812800" cy="527403"/>
            </a:xfrm>
            <a:custGeom>
              <a:avLst/>
              <a:gdLst/>
              <a:ahLst/>
              <a:cxnLst/>
              <a:rect l="l" t="t" r="r" b="b"/>
              <a:pathLst>
                <a:path w="812800" h="527403">
                  <a:moveTo>
                    <a:pt x="29369" y="0"/>
                  </a:moveTo>
                  <a:lnTo>
                    <a:pt x="783431" y="0"/>
                  </a:lnTo>
                  <a:cubicBezTo>
                    <a:pt x="799651" y="0"/>
                    <a:pt x="812800" y="13149"/>
                    <a:pt x="812800" y="29369"/>
                  </a:cubicBezTo>
                  <a:lnTo>
                    <a:pt x="812800" y="498034"/>
                  </a:lnTo>
                  <a:cubicBezTo>
                    <a:pt x="812800" y="514254"/>
                    <a:pt x="799651" y="527403"/>
                    <a:pt x="783431" y="527403"/>
                  </a:cubicBezTo>
                  <a:lnTo>
                    <a:pt x="29369" y="527403"/>
                  </a:lnTo>
                  <a:cubicBezTo>
                    <a:pt x="13149" y="527403"/>
                    <a:pt x="0" y="514254"/>
                    <a:pt x="0" y="498034"/>
                  </a:cubicBezTo>
                  <a:lnTo>
                    <a:pt x="0" y="29369"/>
                  </a:lnTo>
                  <a:cubicBezTo>
                    <a:pt x="0" y="13149"/>
                    <a:pt x="13149" y="0"/>
                    <a:pt x="29369" y="0"/>
                  </a:cubicBezTo>
                  <a:close/>
                </a:path>
              </a:pathLst>
            </a:custGeom>
            <a:blipFill>
              <a:blip r:embed="rId5"/>
              <a:stretch>
                <a:fillRect l="-3368" r="-11986"/>
              </a:stretch>
            </a:blipFill>
            <a:ln w="28575" cap="sq">
              <a:solidFill>
                <a:srgbClr val="FFFFFF"/>
              </a:solidFill>
              <a:prstDash val="solid"/>
              <a:miter/>
            </a:ln>
          </p:spPr>
        </p:sp>
      </p:grpSp>
      <p:grpSp>
        <p:nvGrpSpPr>
          <p:cNvPr id="12" name="Group 12"/>
          <p:cNvGrpSpPr/>
          <p:nvPr/>
        </p:nvGrpSpPr>
        <p:grpSpPr>
          <a:xfrm>
            <a:off x="12987358" y="6549305"/>
            <a:ext cx="3954125" cy="2565721"/>
            <a:chOff x="0" y="0"/>
            <a:chExt cx="812800" cy="527403"/>
          </a:xfrm>
        </p:grpSpPr>
        <p:sp>
          <p:nvSpPr>
            <p:cNvPr id="13" name="Freeform 13"/>
            <p:cNvSpPr/>
            <p:nvPr/>
          </p:nvSpPr>
          <p:spPr>
            <a:xfrm>
              <a:off x="0" y="0"/>
              <a:ext cx="812800" cy="527403"/>
            </a:xfrm>
            <a:custGeom>
              <a:avLst/>
              <a:gdLst/>
              <a:ahLst/>
              <a:cxnLst/>
              <a:rect l="l" t="t" r="r" b="b"/>
              <a:pathLst>
                <a:path w="812800" h="527403">
                  <a:moveTo>
                    <a:pt x="29369" y="0"/>
                  </a:moveTo>
                  <a:lnTo>
                    <a:pt x="783431" y="0"/>
                  </a:lnTo>
                  <a:cubicBezTo>
                    <a:pt x="799651" y="0"/>
                    <a:pt x="812800" y="13149"/>
                    <a:pt x="812800" y="29369"/>
                  </a:cubicBezTo>
                  <a:lnTo>
                    <a:pt x="812800" y="498034"/>
                  </a:lnTo>
                  <a:cubicBezTo>
                    <a:pt x="812800" y="514254"/>
                    <a:pt x="799651" y="527403"/>
                    <a:pt x="783431" y="527403"/>
                  </a:cubicBezTo>
                  <a:lnTo>
                    <a:pt x="29369" y="527403"/>
                  </a:lnTo>
                  <a:cubicBezTo>
                    <a:pt x="13149" y="527403"/>
                    <a:pt x="0" y="514254"/>
                    <a:pt x="0" y="498034"/>
                  </a:cubicBezTo>
                  <a:lnTo>
                    <a:pt x="0" y="29369"/>
                  </a:lnTo>
                  <a:cubicBezTo>
                    <a:pt x="0" y="13149"/>
                    <a:pt x="13149" y="0"/>
                    <a:pt x="29369" y="0"/>
                  </a:cubicBezTo>
                  <a:close/>
                </a:path>
              </a:pathLst>
            </a:custGeom>
            <a:blipFill>
              <a:blip r:embed="rId6"/>
              <a:stretch>
                <a:fillRect t="-1339" b="-1339"/>
              </a:stretch>
            </a:blipFill>
            <a:ln w="28575" cap="sq">
              <a:solidFill>
                <a:srgbClr val="FFFFFF"/>
              </a:solidFill>
              <a:prstDash val="solid"/>
              <a:miter/>
            </a:ln>
          </p:spPr>
        </p:sp>
      </p:grpSp>
      <p:sp>
        <p:nvSpPr>
          <p:cNvPr id="14" name="TextBox 14"/>
          <p:cNvSpPr txBox="1"/>
          <p:nvPr/>
        </p:nvSpPr>
        <p:spPr>
          <a:xfrm>
            <a:off x="1982148" y="1333874"/>
            <a:ext cx="2539402"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Borcelle Travel</a:t>
            </a:r>
          </a:p>
        </p:txBody>
      </p:sp>
      <p:sp>
        <p:nvSpPr>
          <p:cNvPr id="15" name="TextBox 15"/>
          <p:cNvSpPr txBox="1"/>
          <p:nvPr/>
        </p:nvSpPr>
        <p:spPr>
          <a:xfrm>
            <a:off x="10934975"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Home</a:t>
            </a:r>
          </a:p>
        </p:txBody>
      </p:sp>
      <p:sp>
        <p:nvSpPr>
          <p:cNvPr id="16" name="TextBox 16"/>
          <p:cNvSpPr txBox="1"/>
          <p:nvPr/>
        </p:nvSpPr>
        <p:spPr>
          <a:xfrm>
            <a:off x="13235152"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About</a:t>
            </a:r>
          </a:p>
        </p:txBody>
      </p:sp>
      <p:sp>
        <p:nvSpPr>
          <p:cNvPr id="17" name="TextBox 17"/>
          <p:cNvSpPr txBox="1"/>
          <p:nvPr/>
        </p:nvSpPr>
        <p:spPr>
          <a:xfrm>
            <a:off x="15537738"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Contact</a:t>
            </a:r>
          </a:p>
        </p:txBody>
      </p:sp>
      <p:sp>
        <p:nvSpPr>
          <p:cNvPr id="18" name="TextBox 18"/>
          <p:cNvSpPr txBox="1"/>
          <p:nvPr/>
        </p:nvSpPr>
        <p:spPr>
          <a:xfrm>
            <a:off x="2949278" y="2766330"/>
            <a:ext cx="12276523" cy="1127022"/>
          </a:xfrm>
          <a:prstGeom prst="rect">
            <a:avLst/>
          </a:prstGeom>
        </p:spPr>
        <p:txBody>
          <a:bodyPr lIns="0" tIns="0" rIns="0" bIns="0" rtlCol="0" anchor="t">
            <a:spAutoFit/>
          </a:bodyPr>
          <a:lstStyle/>
          <a:p>
            <a:pPr algn="ctr">
              <a:lnSpc>
                <a:spcPts val="7758"/>
              </a:lnSpc>
            </a:pPr>
            <a:r>
              <a:rPr lang="en-US" sz="8166" b="1">
                <a:solidFill>
                  <a:srgbClr val="FFFFFF"/>
                </a:solidFill>
                <a:latin typeface="Poppins Semi-Bold"/>
                <a:ea typeface="Poppins Semi-Bold"/>
                <a:cs typeface="Poppins Semi-Bold"/>
                <a:sym typeface="Poppins Semi-Bold"/>
              </a:rPr>
              <a:t>VACATION PACKAGES</a:t>
            </a:r>
          </a:p>
        </p:txBody>
      </p:sp>
      <p:sp>
        <p:nvSpPr>
          <p:cNvPr id="19" name="TextBox 19"/>
          <p:cNvSpPr txBox="1"/>
          <p:nvPr/>
        </p:nvSpPr>
        <p:spPr>
          <a:xfrm>
            <a:off x="1475604" y="5622777"/>
            <a:ext cx="3396455" cy="1824482"/>
          </a:xfrm>
          <a:prstGeom prst="rect">
            <a:avLst/>
          </a:prstGeom>
        </p:spPr>
        <p:txBody>
          <a:bodyPr lIns="0" tIns="0" rIns="0" bIns="0" rtlCol="0" anchor="t">
            <a:spAutoFit/>
          </a:bodyPr>
          <a:lstStyle/>
          <a:p>
            <a:pPr marL="367031" lvl="1" indent="-183515" algn="l">
              <a:lnSpc>
                <a:spcPts val="2074"/>
              </a:lnSpc>
              <a:buFont typeface="Arial"/>
              <a:buChar char="•"/>
            </a:pPr>
            <a:r>
              <a:rPr lang="en-US" sz="1700">
                <a:solidFill>
                  <a:srgbClr val="FFFFFF"/>
                </a:solidFill>
                <a:latin typeface="Poppins Extra-Light"/>
                <a:ea typeface="Poppins Extra-Light"/>
                <a:cs typeface="Poppins Extra-Light"/>
                <a:sym typeface="Poppins Extra-Light"/>
              </a:rPr>
              <a:t>Lorem ipsum odor amet, consectetuer adipiscing elit. Tristique luctus nunc sodales maecenas himenaeos. Massa molestie nulla finibus libero eu urna augue hendrerit.</a:t>
            </a:r>
          </a:p>
        </p:txBody>
      </p:sp>
      <p:sp>
        <p:nvSpPr>
          <p:cNvPr id="20" name="TextBox 20"/>
          <p:cNvSpPr txBox="1"/>
          <p:nvPr/>
        </p:nvSpPr>
        <p:spPr>
          <a:xfrm>
            <a:off x="9590904" y="5622777"/>
            <a:ext cx="3396455" cy="1824482"/>
          </a:xfrm>
          <a:prstGeom prst="rect">
            <a:avLst/>
          </a:prstGeom>
        </p:spPr>
        <p:txBody>
          <a:bodyPr lIns="0" tIns="0" rIns="0" bIns="0" rtlCol="0" anchor="t">
            <a:spAutoFit/>
          </a:bodyPr>
          <a:lstStyle/>
          <a:p>
            <a:pPr marL="367031" lvl="1" indent="-183515" algn="l">
              <a:lnSpc>
                <a:spcPts val="2074"/>
              </a:lnSpc>
              <a:buFont typeface="Arial"/>
              <a:buChar char="•"/>
            </a:pPr>
            <a:r>
              <a:rPr lang="en-US" sz="1700">
                <a:solidFill>
                  <a:srgbClr val="FFFFFF"/>
                </a:solidFill>
                <a:latin typeface="Poppins Extra-Light"/>
                <a:ea typeface="Poppins Extra-Light"/>
                <a:cs typeface="Poppins Extra-Light"/>
                <a:sym typeface="Poppins Extra-Light"/>
              </a:rPr>
              <a:t>Lorem ipsum odor amet, consectetuer adipiscing elit. Tristique luctus nunc sodales maecenas himenaeos. Massa molestie nulla finibus libero eu urna augue hendrerit.</a:t>
            </a:r>
          </a:p>
        </p:txBody>
      </p:sp>
      <p:sp>
        <p:nvSpPr>
          <p:cNvPr id="21" name="TextBox 21"/>
          <p:cNvSpPr txBox="1"/>
          <p:nvPr/>
        </p:nvSpPr>
        <p:spPr>
          <a:xfrm>
            <a:off x="1475604" y="7592596"/>
            <a:ext cx="3396455" cy="1310132"/>
          </a:xfrm>
          <a:prstGeom prst="rect">
            <a:avLst/>
          </a:prstGeom>
        </p:spPr>
        <p:txBody>
          <a:bodyPr lIns="0" tIns="0" rIns="0" bIns="0" rtlCol="0" anchor="t">
            <a:spAutoFit/>
          </a:bodyPr>
          <a:lstStyle/>
          <a:p>
            <a:pPr marL="367031" lvl="1" indent="-183515" algn="l">
              <a:lnSpc>
                <a:spcPts val="2074"/>
              </a:lnSpc>
              <a:buFont typeface="Arial"/>
              <a:buChar char="•"/>
            </a:pPr>
            <a:r>
              <a:rPr lang="en-US" sz="1700">
                <a:solidFill>
                  <a:srgbClr val="FFFFFF"/>
                </a:solidFill>
                <a:latin typeface="Poppins Extra-Light"/>
                <a:ea typeface="Poppins Extra-Light"/>
                <a:cs typeface="Poppins Extra-Light"/>
                <a:sym typeface="Poppins Extra-Light"/>
              </a:rPr>
              <a:t>Lorem ipsum odor amet, consectetuer adipiscing elit. Tristique luctus nunc sodales maecenas himenaeos.  </a:t>
            </a:r>
          </a:p>
        </p:txBody>
      </p:sp>
      <p:sp>
        <p:nvSpPr>
          <p:cNvPr id="22" name="TextBox 22"/>
          <p:cNvSpPr txBox="1"/>
          <p:nvPr/>
        </p:nvSpPr>
        <p:spPr>
          <a:xfrm>
            <a:off x="9590904" y="7592596"/>
            <a:ext cx="3396455" cy="1310132"/>
          </a:xfrm>
          <a:prstGeom prst="rect">
            <a:avLst/>
          </a:prstGeom>
        </p:spPr>
        <p:txBody>
          <a:bodyPr lIns="0" tIns="0" rIns="0" bIns="0" rtlCol="0" anchor="t">
            <a:spAutoFit/>
          </a:bodyPr>
          <a:lstStyle/>
          <a:p>
            <a:pPr marL="367031" lvl="1" indent="-183515" algn="l">
              <a:lnSpc>
                <a:spcPts val="2074"/>
              </a:lnSpc>
              <a:buFont typeface="Arial"/>
              <a:buChar char="•"/>
            </a:pPr>
            <a:r>
              <a:rPr lang="en-US" sz="1700">
                <a:solidFill>
                  <a:srgbClr val="FFFFFF"/>
                </a:solidFill>
                <a:latin typeface="Poppins Extra-Light"/>
                <a:ea typeface="Poppins Extra-Light"/>
                <a:cs typeface="Poppins Extra-Light"/>
                <a:sym typeface="Poppins Extra-Light"/>
              </a:rPr>
              <a:t>Lorem ipsum odor amet, consectetuer adipiscing elit. Tristique luctus nunc sodales maecenas himenaeos.  </a:t>
            </a:r>
          </a:p>
        </p:txBody>
      </p:sp>
      <p:sp>
        <p:nvSpPr>
          <p:cNvPr id="23" name="TextBox 23"/>
          <p:cNvSpPr txBox="1"/>
          <p:nvPr/>
        </p:nvSpPr>
        <p:spPr>
          <a:xfrm>
            <a:off x="1623529" y="4855273"/>
            <a:ext cx="3521995" cy="651510"/>
          </a:xfrm>
          <a:prstGeom prst="rect">
            <a:avLst/>
          </a:prstGeom>
        </p:spPr>
        <p:txBody>
          <a:bodyPr lIns="0" tIns="0" rIns="0" bIns="0" rtlCol="0" anchor="t">
            <a:spAutoFit/>
          </a:bodyPr>
          <a:lstStyle/>
          <a:p>
            <a:pPr algn="l">
              <a:lnSpc>
                <a:spcPts val="2400"/>
              </a:lnSpc>
            </a:pPr>
            <a:r>
              <a:rPr lang="en-US" sz="2400">
                <a:solidFill>
                  <a:srgbClr val="FFFFFF"/>
                </a:solidFill>
                <a:latin typeface="Poppins"/>
                <a:ea typeface="Poppins"/>
                <a:cs typeface="Poppins"/>
                <a:sym typeface="Poppins"/>
              </a:rPr>
              <a:t>EXCLUSIVE AIRLINE DEALS</a:t>
            </a:r>
          </a:p>
        </p:txBody>
      </p:sp>
      <p:sp>
        <p:nvSpPr>
          <p:cNvPr id="24" name="TextBox 24"/>
          <p:cNvSpPr txBox="1"/>
          <p:nvPr/>
        </p:nvSpPr>
        <p:spPr>
          <a:xfrm>
            <a:off x="9757384" y="4836223"/>
            <a:ext cx="3040733" cy="694182"/>
          </a:xfrm>
          <a:prstGeom prst="rect">
            <a:avLst/>
          </a:prstGeom>
        </p:spPr>
        <p:txBody>
          <a:bodyPr lIns="0" tIns="0" rIns="0" bIns="0" rtlCol="0" anchor="t">
            <a:spAutoFit/>
          </a:bodyPr>
          <a:lstStyle/>
          <a:p>
            <a:pPr algn="l">
              <a:lnSpc>
                <a:spcPts val="2664"/>
              </a:lnSpc>
            </a:pPr>
            <a:r>
              <a:rPr lang="en-US" sz="2400">
                <a:solidFill>
                  <a:srgbClr val="FFFFFF"/>
                </a:solidFill>
                <a:latin typeface="Poppins"/>
                <a:ea typeface="Poppins"/>
                <a:cs typeface="Poppins"/>
                <a:sym typeface="Poppins"/>
              </a:rPr>
              <a:t>ROUND-THE-CLOCK SUPPORT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36" t="-30777" r="-4528" b="-335"/>
            </a:stretch>
          </a:blipFill>
        </p:spPr>
      </p:sp>
      <p:sp>
        <p:nvSpPr>
          <p:cNvPr id="3" name="Freeform 3"/>
          <p:cNvSpPr/>
          <p:nvPr/>
        </p:nvSpPr>
        <p:spPr>
          <a:xfrm>
            <a:off x="1664332" y="1281641"/>
            <a:ext cx="554025" cy="536900"/>
          </a:xfrm>
          <a:custGeom>
            <a:avLst/>
            <a:gdLst/>
            <a:ahLst/>
            <a:cxnLst/>
            <a:rect l="l" t="t" r="r" b="b"/>
            <a:pathLst>
              <a:path w="554025" h="536900">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70383" y="6042060"/>
            <a:ext cx="18628767" cy="4594880"/>
            <a:chOff x="0" y="0"/>
            <a:chExt cx="3102731" cy="765304"/>
          </a:xfrm>
        </p:grpSpPr>
        <p:sp>
          <p:nvSpPr>
            <p:cNvPr id="5" name="Freeform 5"/>
            <p:cNvSpPr/>
            <p:nvPr/>
          </p:nvSpPr>
          <p:spPr>
            <a:xfrm>
              <a:off x="0" y="0"/>
              <a:ext cx="3102731" cy="765304"/>
            </a:xfrm>
            <a:custGeom>
              <a:avLst/>
              <a:gdLst/>
              <a:ahLst/>
              <a:cxnLst/>
              <a:rect l="l" t="t" r="r" b="b"/>
              <a:pathLst>
                <a:path w="3102731" h="765304">
                  <a:moveTo>
                    <a:pt x="0" y="0"/>
                  </a:moveTo>
                  <a:lnTo>
                    <a:pt x="3102731" y="0"/>
                  </a:lnTo>
                  <a:lnTo>
                    <a:pt x="3102731" y="765304"/>
                  </a:lnTo>
                  <a:lnTo>
                    <a:pt x="0" y="765304"/>
                  </a:lnTo>
                  <a:close/>
                </a:path>
              </a:pathLst>
            </a:custGeom>
            <a:blipFill>
              <a:blip r:embed="rId5"/>
              <a:stretch>
                <a:fillRect t="-96552" b="-73561"/>
              </a:stretch>
            </a:blipFill>
            <a:ln w="57150" cap="sq">
              <a:solidFill>
                <a:srgbClr val="FFFFFF"/>
              </a:solidFill>
              <a:prstDash val="solid"/>
              <a:miter/>
            </a:ln>
          </p:spPr>
        </p:sp>
      </p:grpSp>
      <p:grpSp>
        <p:nvGrpSpPr>
          <p:cNvPr id="6" name="Group 6"/>
          <p:cNvGrpSpPr/>
          <p:nvPr/>
        </p:nvGrpSpPr>
        <p:grpSpPr>
          <a:xfrm>
            <a:off x="10535593" y="3161630"/>
            <a:ext cx="5828840" cy="786556"/>
            <a:chOff x="0" y="0"/>
            <a:chExt cx="1535168" cy="207159"/>
          </a:xfrm>
        </p:grpSpPr>
        <p:sp>
          <p:nvSpPr>
            <p:cNvPr id="7" name="Freeform 7"/>
            <p:cNvSpPr/>
            <p:nvPr/>
          </p:nvSpPr>
          <p:spPr>
            <a:xfrm>
              <a:off x="0" y="0"/>
              <a:ext cx="1535168" cy="207159"/>
            </a:xfrm>
            <a:custGeom>
              <a:avLst/>
              <a:gdLst/>
              <a:ahLst/>
              <a:cxnLst/>
              <a:rect l="l" t="t" r="r" b="b"/>
              <a:pathLst>
                <a:path w="1535168" h="207159">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id="8" name="TextBox 8"/>
            <p:cNvSpPr txBox="1"/>
            <p:nvPr/>
          </p:nvSpPr>
          <p:spPr>
            <a:xfrm>
              <a:off x="0" y="-57150"/>
              <a:ext cx="1535168" cy="264309"/>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0535593" y="4021273"/>
            <a:ext cx="5828840" cy="786556"/>
            <a:chOff x="0" y="0"/>
            <a:chExt cx="1535168" cy="207159"/>
          </a:xfrm>
        </p:grpSpPr>
        <p:sp>
          <p:nvSpPr>
            <p:cNvPr id="10" name="Freeform 10"/>
            <p:cNvSpPr/>
            <p:nvPr/>
          </p:nvSpPr>
          <p:spPr>
            <a:xfrm>
              <a:off x="0" y="0"/>
              <a:ext cx="1535168" cy="207159"/>
            </a:xfrm>
            <a:custGeom>
              <a:avLst/>
              <a:gdLst/>
              <a:ahLst/>
              <a:cxnLst/>
              <a:rect l="l" t="t" r="r" b="b"/>
              <a:pathLst>
                <a:path w="1535168" h="207159">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id="11" name="TextBox 11"/>
            <p:cNvSpPr txBox="1"/>
            <p:nvPr/>
          </p:nvSpPr>
          <p:spPr>
            <a:xfrm>
              <a:off x="0" y="-57150"/>
              <a:ext cx="1535168" cy="264309"/>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10535593" y="4884029"/>
            <a:ext cx="5828840" cy="786556"/>
            <a:chOff x="0" y="0"/>
            <a:chExt cx="1535168" cy="207159"/>
          </a:xfrm>
        </p:grpSpPr>
        <p:sp>
          <p:nvSpPr>
            <p:cNvPr id="13" name="Freeform 13"/>
            <p:cNvSpPr/>
            <p:nvPr/>
          </p:nvSpPr>
          <p:spPr>
            <a:xfrm>
              <a:off x="0" y="0"/>
              <a:ext cx="1535168" cy="207159"/>
            </a:xfrm>
            <a:custGeom>
              <a:avLst/>
              <a:gdLst/>
              <a:ahLst/>
              <a:cxnLst/>
              <a:rect l="l" t="t" r="r" b="b"/>
              <a:pathLst>
                <a:path w="1535168" h="207159">
                  <a:moveTo>
                    <a:pt x="13282" y="0"/>
                  </a:moveTo>
                  <a:lnTo>
                    <a:pt x="1521886" y="0"/>
                  </a:lnTo>
                  <a:cubicBezTo>
                    <a:pt x="1529221" y="0"/>
                    <a:pt x="1535168" y="5947"/>
                    <a:pt x="1535168" y="13282"/>
                  </a:cubicBezTo>
                  <a:lnTo>
                    <a:pt x="1535168" y="193877"/>
                  </a:lnTo>
                  <a:cubicBezTo>
                    <a:pt x="1535168" y="201212"/>
                    <a:pt x="1529221" y="207159"/>
                    <a:pt x="1521886" y="207159"/>
                  </a:cubicBezTo>
                  <a:lnTo>
                    <a:pt x="13282" y="207159"/>
                  </a:lnTo>
                  <a:cubicBezTo>
                    <a:pt x="5947" y="207159"/>
                    <a:pt x="0" y="201212"/>
                    <a:pt x="0" y="193877"/>
                  </a:cubicBezTo>
                  <a:lnTo>
                    <a:pt x="0" y="13282"/>
                  </a:lnTo>
                  <a:cubicBezTo>
                    <a:pt x="0" y="5947"/>
                    <a:pt x="5947" y="0"/>
                    <a:pt x="13282" y="0"/>
                  </a:cubicBezTo>
                  <a:close/>
                </a:path>
              </a:pathLst>
            </a:custGeom>
            <a:solidFill>
              <a:srgbClr val="001737"/>
            </a:solidFill>
            <a:ln w="9525" cap="sq">
              <a:solidFill>
                <a:srgbClr val="FFFFFF"/>
              </a:solidFill>
              <a:prstDash val="solid"/>
              <a:miter/>
            </a:ln>
          </p:spPr>
        </p:sp>
        <p:sp>
          <p:nvSpPr>
            <p:cNvPr id="14" name="TextBox 14"/>
            <p:cNvSpPr txBox="1"/>
            <p:nvPr/>
          </p:nvSpPr>
          <p:spPr>
            <a:xfrm>
              <a:off x="0" y="-57150"/>
              <a:ext cx="1535168" cy="264309"/>
            </a:xfrm>
            <a:prstGeom prst="rect">
              <a:avLst/>
            </a:prstGeom>
          </p:spPr>
          <p:txBody>
            <a:bodyPr lIns="50800" tIns="50800" rIns="50800" bIns="50800" rtlCol="0" anchor="ctr"/>
            <a:lstStyle/>
            <a:p>
              <a:pPr algn="ctr">
                <a:lnSpc>
                  <a:spcPts val="2940"/>
                </a:lnSpc>
              </a:pPr>
              <a:endParaRPr/>
            </a:p>
          </p:txBody>
        </p:sp>
      </p:grpSp>
      <p:sp>
        <p:nvSpPr>
          <p:cNvPr id="15" name="TextBox 15"/>
          <p:cNvSpPr txBox="1"/>
          <p:nvPr/>
        </p:nvSpPr>
        <p:spPr>
          <a:xfrm>
            <a:off x="2299964" y="1333874"/>
            <a:ext cx="2539402"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Borcelle Travel</a:t>
            </a:r>
          </a:p>
        </p:txBody>
      </p:sp>
      <p:sp>
        <p:nvSpPr>
          <p:cNvPr id="16" name="TextBox 16"/>
          <p:cNvSpPr txBox="1"/>
          <p:nvPr/>
        </p:nvSpPr>
        <p:spPr>
          <a:xfrm>
            <a:off x="10287851"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Home</a:t>
            </a:r>
          </a:p>
        </p:txBody>
      </p:sp>
      <p:sp>
        <p:nvSpPr>
          <p:cNvPr id="17" name="TextBox 17"/>
          <p:cNvSpPr txBox="1"/>
          <p:nvPr/>
        </p:nvSpPr>
        <p:spPr>
          <a:xfrm>
            <a:off x="12588027"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About</a:t>
            </a:r>
          </a:p>
        </p:txBody>
      </p:sp>
      <p:sp>
        <p:nvSpPr>
          <p:cNvPr id="18" name="TextBox 18"/>
          <p:cNvSpPr txBox="1"/>
          <p:nvPr/>
        </p:nvSpPr>
        <p:spPr>
          <a:xfrm>
            <a:off x="14890614"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Contact</a:t>
            </a:r>
          </a:p>
        </p:txBody>
      </p:sp>
      <p:sp>
        <p:nvSpPr>
          <p:cNvPr id="19" name="TextBox 19"/>
          <p:cNvSpPr txBox="1"/>
          <p:nvPr/>
        </p:nvSpPr>
        <p:spPr>
          <a:xfrm>
            <a:off x="1411932" y="3100127"/>
            <a:ext cx="9263781" cy="1363240"/>
          </a:xfrm>
          <a:prstGeom prst="rect">
            <a:avLst/>
          </a:prstGeom>
        </p:spPr>
        <p:txBody>
          <a:bodyPr lIns="0" tIns="0" rIns="0" bIns="0" rtlCol="0" anchor="t">
            <a:spAutoFit/>
          </a:bodyPr>
          <a:lstStyle/>
          <a:p>
            <a:pPr algn="l">
              <a:lnSpc>
                <a:spcPts val="9413"/>
              </a:lnSpc>
            </a:pPr>
            <a:r>
              <a:rPr lang="en-US" sz="9908" b="1">
                <a:solidFill>
                  <a:srgbClr val="FFFFFF"/>
                </a:solidFill>
                <a:latin typeface="Poppins Semi-Bold"/>
                <a:ea typeface="Poppins Semi-Bold"/>
                <a:cs typeface="Poppins Semi-Bold"/>
                <a:sym typeface="Poppins Semi-Bold"/>
              </a:rPr>
              <a:t>TOUR GUIDES</a:t>
            </a:r>
          </a:p>
        </p:txBody>
      </p:sp>
      <p:sp>
        <p:nvSpPr>
          <p:cNvPr id="20" name="TextBox 20"/>
          <p:cNvSpPr txBox="1"/>
          <p:nvPr/>
        </p:nvSpPr>
        <p:spPr>
          <a:xfrm>
            <a:off x="10675713" y="3325387"/>
            <a:ext cx="4315210" cy="398780"/>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FFFFFF"/>
                </a:solidFill>
                <a:latin typeface="Poppins"/>
                <a:ea typeface="Poppins"/>
                <a:cs typeface="Poppins"/>
                <a:sym typeface="Poppins"/>
              </a:rPr>
              <a:t>CERTIFIED LOCAL EXPERTS</a:t>
            </a:r>
          </a:p>
        </p:txBody>
      </p:sp>
      <p:sp>
        <p:nvSpPr>
          <p:cNvPr id="21" name="TextBox 21"/>
          <p:cNvSpPr txBox="1"/>
          <p:nvPr/>
        </p:nvSpPr>
        <p:spPr>
          <a:xfrm>
            <a:off x="1503178" y="4361863"/>
            <a:ext cx="8096946" cy="578686"/>
          </a:xfrm>
          <a:prstGeom prst="rect">
            <a:avLst/>
          </a:prstGeom>
        </p:spPr>
        <p:txBody>
          <a:bodyPr lIns="0" tIns="0" rIns="0" bIns="0" rtlCol="0" anchor="t">
            <a:spAutoFit/>
          </a:bodyPr>
          <a:lstStyle/>
          <a:p>
            <a:pPr algn="l">
              <a:lnSpc>
                <a:spcPts val="2300"/>
              </a:lnSpc>
            </a:pPr>
            <a:r>
              <a:rPr lang="en-US" sz="1643" b="1">
                <a:solidFill>
                  <a:srgbClr val="FFFFFF"/>
                </a:solidFill>
                <a:latin typeface="Poppins Medium"/>
                <a:ea typeface="Poppins Medium"/>
                <a:cs typeface="Poppins Medium"/>
                <a:sym typeface="Poppins Medium"/>
              </a:rPr>
              <a:t>LOREM IPSUM ODOR AMET, CONSECTETUER ADIPISCING ELIT. TRISTIQUE LUCTUS NUNC SODALES MAECENAS HIMENAEOS.</a:t>
            </a:r>
          </a:p>
        </p:txBody>
      </p:sp>
      <p:sp>
        <p:nvSpPr>
          <p:cNvPr id="22" name="TextBox 22"/>
          <p:cNvSpPr txBox="1"/>
          <p:nvPr/>
        </p:nvSpPr>
        <p:spPr>
          <a:xfrm>
            <a:off x="10675713" y="4185029"/>
            <a:ext cx="5335963" cy="398780"/>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FFFFFF"/>
                </a:solidFill>
                <a:latin typeface="Poppins"/>
                <a:ea typeface="Poppins"/>
                <a:cs typeface="Poppins"/>
                <a:sym typeface="Poppins"/>
              </a:rPr>
              <a:t>MULTILINGUAL TOUR OPTIONS</a:t>
            </a:r>
          </a:p>
        </p:txBody>
      </p:sp>
      <p:sp>
        <p:nvSpPr>
          <p:cNvPr id="23" name="TextBox 23"/>
          <p:cNvSpPr txBox="1"/>
          <p:nvPr/>
        </p:nvSpPr>
        <p:spPr>
          <a:xfrm>
            <a:off x="10675713" y="5047785"/>
            <a:ext cx="5335963" cy="398780"/>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FFFFFF"/>
                </a:solidFill>
                <a:latin typeface="Poppins"/>
                <a:ea typeface="Poppins"/>
                <a:cs typeface="Poppins"/>
                <a:sym typeface="Poppins"/>
              </a:rPr>
              <a:t>KNOWLEDGE OF HIDDEN GEMS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403" t="-26788" r="-1297" b="-5624"/>
            </a:stretch>
          </a:blipFill>
        </p:spPr>
      </p:sp>
      <p:sp>
        <p:nvSpPr>
          <p:cNvPr id="3" name="Freeform 3"/>
          <p:cNvSpPr/>
          <p:nvPr/>
        </p:nvSpPr>
        <p:spPr>
          <a:xfrm>
            <a:off x="1028700" y="1281641"/>
            <a:ext cx="554025" cy="536900"/>
          </a:xfrm>
          <a:custGeom>
            <a:avLst/>
            <a:gdLst/>
            <a:ahLst/>
            <a:cxnLst/>
            <a:rect l="l" t="t" r="r" b="b"/>
            <a:pathLst>
              <a:path w="554025" h="536900">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664332" y="5456029"/>
            <a:ext cx="8624724" cy="3802271"/>
            <a:chOff x="0" y="0"/>
            <a:chExt cx="2271532" cy="1001421"/>
          </a:xfrm>
        </p:grpSpPr>
        <p:sp>
          <p:nvSpPr>
            <p:cNvPr id="5" name="Freeform 5"/>
            <p:cNvSpPr/>
            <p:nvPr/>
          </p:nvSpPr>
          <p:spPr>
            <a:xfrm>
              <a:off x="0" y="0"/>
              <a:ext cx="2271532" cy="1001421"/>
            </a:xfrm>
            <a:custGeom>
              <a:avLst/>
              <a:gdLst/>
              <a:ahLst/>
              <a:cxnLst/>
              <a:rect l="l" t="t" r="r" b="b"/>
              <a:pathLst>
                <a:path w="2271532" h="1001421">
                  <a:moveTo>
                    <a:pt x="23339" y="0"/>
                  </a:moveTo>
                  <a:lnTo>
                    <a:pt x="2248193" y="0"/>
                  </a:lnTo>
                  <a:cubicBezTo>
                    <a:pt x="2254383" y="0"/>
                    <a:pt x="2260319" y="2459"/>
                    <a:pt x="2264696" y="6836"/>
                  </a:cubicBezTo>
                  <a:cubicBezTo>
                    <a:pt x="2269073" y="11213"/>
                    <a:pt x="2271532" y="17149"/>
                    <a:pt x="2271532" y="23339"/>
                  </a:cubicBezTo>
                  <a:lnTo>
                    <a:pt x="2271532" y="978082"/>
                  </a:lnTo>
                  <a:cubicBezTo>
                    <a:pt x="2271532" y="990972"/>
                    <a:pt x="2261083" y="1001421"/>
                    <a:pt x="2248193" y="1001421"/>
                  </a:cubicBezTo>
                  <a:lnTo>
                    <a:pt x="23339" y="1001421"/>
                  </a:lnTo>
                  <a:cubicBezTo>
                    <a:pt x="10449" y="1001421"/>
                    <a:pt x="0" y="990972"/>
                    <a:pt x="0" y="978082"/>
                  </a:cubicBezTo>
                  <a:lnTo>
                    <a:pt x="0" y="23339"/>
                  </a:lnTo>
                  <a:cubicBezTo>
                    <a:pt x="0" y="10449"/>
                    <a:pt x="10449" y="0"/>
                    <a:pt x="23339" y="0"/>
                  </a:cubicBezTo>
                  <a:close/>
                </a:path>
              </a:pathLst>
            </a:custGeom>
            <a:solidFill>
              <a:srgbClr val="001737"/>
            </a:solidFill>
            <a:ln w="28575" cap="rnd">
              <a:solidFill>
                <a:srgbClr val="FFFFFF"/>
              </a:solidFill>
              <a:prstDash val="solid"/>
              <a:round/>
            </a:ln>
          </p:spPr>
        </p:sp>
        <p:sp>
          <p:nvSpPr>
            <p:cNvPr id="6" name="TextBox 6"/>
            <p:cNvSpPr txBox="1"/>
            <p:nvPr/>
          </p:nvSpPr>
          <p:spPr>
            <a:xfrm>
              <a:off x="0" y="-57150"/>
              <a:ext cx="2271532" cy="1058571"/>
            </a:xfrm>
            <a:prstGeom prst="rect">
              <a:avLst/>
            </a:prstGeom>
          </p:spPr>
          <p:txBody>
            <a:bodyPr lIns="50800" tIns="50800" rIns="50800" bIns="50800" rtlCol="0" anchor="ctr"/>
            <a:lstStyle/>
            <a:p>
              <a:pPr marL="453390" lvl="1" indent="-226695" algn="ctr">
                <a:lnSpc>
                  <a:spcPts val="2940"/>
                </a:lnSpc>
                <a:buFont typeface="Arial"/>
                <a:buChar char="•"/>
              </a:pPr>
              <a:endParaRPr/>
            </a:p>
          </p:txBody>
        </p:sp>
      </p:grpSp>
      <p:grpSp>
        <p:nvGrpSpPr>
          <p:cNvPr id="7" name="Group 7"/>
          <p:cNvGrpSpPr/>
          <p:nvPr/>
        </p:nvGrpSpPr>
        <p:grpSpPr>
          <a:xfrm>
            <a:off x="11184266" y="3372232"/>
            <a:ext cx="6075034" cy="2861002"/>
            <a:chOff x="0" y="0"/>
            <a:chExt cx="941182" cy="443244"/>
          </a:xfrm>
        </p:grpSpPr>
        <p:sp>
          <p:nvSpPr>
            <p:cNvPr id="8" name="Freeform 8"/>
            <p:cNvSpPr/>
            <p:nvPr/>
          </p:nvSpPr>
          <p:spPr>
            <a:xfrm>
              <a:off x="0" y="0"/>
              <a:ext cx="941182" cy="443244"/>
            </a:xfrm>
            <a:custGeom>
              <a:avLst/>
              <a:gdLst/>
              <a:ahLst/>
              <a:cxnLst/>
              <a:rect l="l" t="t" r="r" b="b"/>
              <a:pathLst>
                <a:path w="941182" h="443244">
                  <a:moveTo>
                    <a:pt x="25488" y="0"/>
                  </a:moveTo>
                  <a:lnTo>
                    <a:pt x="915694" y="0"/>
                  </a:lnTo>
                  <a:cubicBezTo>
                    <a:pt x="922454" y="0"/>
                    <a:pt x="928937" y="2685"/>
                    <a:pt x="933717" y="7465"/>
                  </a:cubicBezTo>
                  <a:cubicBezTo>
                    <a:pt x="938496" y="12245"/>
                    <a:pt x="941182" y="18728"/>
                    <a:pt x="941182" y="25488"/>
                  </a:cubicBezTo>
                  <a:lnTo>
                    <a:pt x="941182" y="417756"/>
                  </a:lnTo>
                  <a:cubicBezTo>
                    <a:pt x="941182" y="431833"/>
                    <a:pt x="929771" y="443244"/>
                    <a:pt x="915694" y="443244"/>
                  </a:cubicBezTo>
                  <a:lnTo>
                    <a:pt x="25488" y="443244"/>
                  </a:lnTo>
                  <a:cubicBezTo>
                    <a:pt x="11411" y="443244"/>
                    <a:pt x="0" y="431833"/>
                    <a:pt x="0" y="417756"/>
                  </a:cubicBezTo>
                  <a:lnTo>
                    <a:pt x="0" y="25488"/>
                  </a:lnTo>
                  <a:cubicBezTo>
                    <a:pt x="0" y="11411"/>
                    <a:pt x="11411" y="0"/>
                    <a:pt x="25488" y="0"/>
                  </a:cubicBezTo>
                  <a:close/>
                </a:path>
              </a:pathLst>
            </a:custGeom>
            <a:blipFill>
              <a:blip r:embed="rId5"/>
              <a:stretch>
                <a:fillRect t="-20735" b="-20735"/>
              </a:stretch>
            </a:blipFill>
            <a:ln w="28575" cap="sq">
              <a:solidFill>
                <a:srgbClr val="FFFFFF"/>
              </a:solidFill>
              <a:prstDash val="solid"/>
              <a:miter/>
            </a:ln>
          </p:spPr>
        </p:sp>
      </p:grpSp>
      <p:grpSp>
        <p:nvGrpSpPr>
          <p:cNvPr id="9" name="Group 9"/>
          <p:cNvGrpSpPr/>
          <p:nvPr/>
        </p:nvGrpSpPr>
        <p:grpSpPr>
          <a:xfrm>
            <a:off x="11184266" y="6397298"/>
            <a:ext cx="6075034" cy="2861002"/>
            <a:chOff x="0" y="0"/>
            <a:chExt cx="941182" cy="443244"/>
          </a:xfrm>
        </p:grpSpPr>
        <p:sp>
          <p:nvSpPr>
            <p:cNvPr id="10" name="Freeform 10"/>
            <p:cNvSpPr/>
            <p:nvPr/>
          </p:nvSpPr>
          <p:spPr>
            <a:xfrm>
              <a:off x="0" y="0"/>
              <a:ext cx="941182" cy="443244"/>
            </a:xfrm>
            <a:custGeom>
              <a:avLst/>
              <a:gdLst/>
              <a:ahLst/>
              <a:cxnLst/>
              <a:rect l="l" t="t" r="r" b="b"/>
              <a:pathLst>
                <a:path w="941182" h="443244">
                  <a:moveTo>
                    <a:pt x="25488" y="0"/>
                  </a:moveTo>
                  <a:lnTo>
                    <a:pt x="915694" y="0"/>
                  </a:lnTo>
                  <a:cubicBezTo>
                    <a:pt x="922454" y="0"/>
                    <a:pt x="928937" y="2685"/>
                    <a:pt x="933717" y="7465"/>
                  </a:cubicBezTo>
                  <a:cubicBezTo>
                    <a:pt x="938496" y="12245"/>
                    <a:pt x="941182" y="18728"/>
                    <a:pt x="941182" y="25488"/>
                  </a:cubicBezTo>
                  <a:lnTo>
                    <a:pt x="941182" y="417756"/>
                  </a:lnTo>
                  <a:cubicBezTo>
                    <a:pt x="941182" y="431833"/>
                    <a:pt x="929771" y="443244"/>
                    <a:pt x="915694" y="443244"/>
                  </a:cubicBezTo>
                  <a:lnTo>
                    <a:pt x="25488" y="443244"/>
                  </a:lnTo>
                  <a:cubicBezTo>
                    <a:pt x="11411" y="443244"/>
                    <a:pt x="0" y="431833"/>
                    <a:pt x="0" y="417756"/>
                  </a:cubicBezTo>
                  <a:lnTo>
                    <a:pt x="0" y="25488"/>
                  </a:lnTo>
                  <a:cubicBezTo>
                    <a:pt x="0" y="11411"/>
                    <a:pt x="11411" y="0"/>
                    <a:pt x="25488" y="0"/>
                  </a:cubicBezTo>
                  <a:close/>
                </a:path>
              </a:pathLst>
            </a:custGeom>
            <a:blipFill>
              <a:blip r:embed="rId6"/>
              <a:stretch>
                <a:fillRect t="-27286" b="-14184"/>
              </a:stretch>
            </a:blipFill>
            <a:ln w="28575" cap="sq">
              <a:solidFill>
                <a:srgbClr val="FFFFFF"/>
              </a:solidFill>
              <a:prstDash val="solid"/>
              <a:miter/>
            </a:ln>
          </p:spPr>
        </p:sp>
      </p:grpSp>
      <p:sp>
        <p:nvSpPr>
          <p:cNvPr id="11" name="Freeform 11"/>
          <p:cNvSpPr/>
          <p:nvPr/>
        </p:nvSpPr>
        <p:spPr>
          <a:xfrm flipH="1">
            <a:off x="8609089" y="3372232"/>
            <a:ext cx="2301487" cy="2740019"/>
          </a:xfrm>
          <a:custGeom>
            <a:avLst/>
            <a:gdLst/>
            <a:ahLst/>
            <a:cxnLst/>
            <a:rect l="l" t="t" r="r" b="b"/>
            <a:pathLst>
              <a:path w="2301487" h="2740019">
                <a:moveTo>
                  <a:pt x="2301486" y="0"/>
                </a:moveTo>
                <a:lnTo>
                  <a:pt x="0" y="0"/>
                </a:lnTo>
                <a:lnTo>
                  <a:pt x="0" y="2740019"/>
                </a:lnTo>
                <a:lnTo>
                  <a:pt x="2301486" y="2740019"/>
                </a:lnTo>
                <a:lnTo>
                  <a:pt x="2301486"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664332" y="1333874"/>
            <a:ext cx="2539402"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Borcelle Travel</a:t>
            </a:r>
          </a:p>
        </p:txBody>
      </p:sp>
      <p:sp>
        <p:nvSpPr>
          <p:cNvPr id="13" name="TextBox 13"/>
          <p:cNvSpPr txBox="1"/>
          <p:nvPr/>
        </p:nvSpPr>
        <p:spPr>
          <a:xfrm>
            <a:off x="11059621"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Home</a:t>
            </a:r>
          </a:p>
        </p:txBody>
      </p:sp>
      <p:sp>
        <p:nvSpPr>
          <p:cNvPr id="14" name="TextBox 14"/>
          <p:cNvSpPr txBox="1"/>
          <p:nvPr/>
        </p:nvSpPr>
        <p:spPr>
          <a:xfrm>
            <a:off x="13359797"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About</a:t>
            </a:r>
          </a:p>
        </p:txBody>
      </p:sp>
      <p:sp>
        <p:nvSpPr>
          <p:cNvPr id="15" name="TextBox 15"/>
          <p:cNvSpPr txBox="1"/>
          <p:nvPr/>
        </p:nvSpPr>
        <p:spPr>
          <a:xfrm>
            <a:off x="15662384"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Contact</a:t>
            </a:r>
          </a:p>
        </p:txBody>
      </p:sp>
      <p:sp>
        <p:nvSpPr>
          <p:cNvPr id="16" name="TextBox 16"/>
          <p:cNvSpPr txBox="1"/>
          <p:nvPr/>
        </p:nvSpPr>
        <p:spPr>
          <a:xfrm>
            <a:off x="1664332" y="3209289"/>
            <a:ext cx="7840849" cy="2158317"/>
          </a:xfrm>
          <a:prstGeom prst="rect">
            <a:avLst/>
          </a:prstGeom>
        </p:spPr>
        <p:txBody>
          <a:bodyPr lIns="0" tIns="0" rIns="0" bIns="0" rtlCol="0" anchor="t">
            <a:spAutoFit/>
          </a:bodyPr>
          <a:lstStyle/>
          <a:p>
            <a:pPr algn="l">
              <a:lnSpc>
                <a:spcPts val="7877"/>
              </a:lnSpc>
            </a:pPr>
            <a:r>
              <a:rPr lang="en-US" sz="8851" b="1">
                <a:solidFill>
                  <a:srgbClr val="FFFFFF"/>
                </a:solidFill>
                <a:latin typeface="Poppins Semi-Bold"/>
                <a:ea typeface="Poppins Semi-Bold"/>
                <a:cs typeface="Poppins Semi-Bold"/>
                <a:sym typeface="Poppins Semi-Bold"/>
              </a:rPr>
              <a:t>TRAVEL INSURANCE</a:t>
            </a:r>
          </a:p>
        </p:txBody>
      </p:sp>
      <p:sp>
        <p:nvSpPr>
          <p:cNvPr id="17" name="TextBox 17"/>
          <p:cNvSpPr txBox="1"/>
          <p:nvPr/>
        </p:nvSpPr>
        <p:spPr>
          <a:xfrm>
            <a:off x="2020425" y="5628276"/>
            <a:ext cx="7753993" cy="2023999"/>
          </a:xfrm>
          <a:prstGeom prst="rect">
            <a:avLst/>
          </a:prstGeom>
        </p:spPr>
        <p:txBody>
          <a:bodyPr lIns="0" tIns="0" rIns="0" bIns="0" rtlCol="0" anchor="t">
            <a:spAutoFit/>
          </a:bodyPr>
          <a:lstStyle/>
          <a:p>
            <a:pPr marL="410211" lvl="1" indent="-205106" algn="l">
              <a:lnSpc>
                <a:spcPts val="2318"/>
              </a:lnSpc>
              <a:buFont typeface="Arial"/>
              <a:buChar char="•"/>
            </a:pPr>
            <a:r>
              <a:rPr lang="en-US" sz="1900">
                <a:solidFill>
                  <a:srgbClr val="FFFFFF"/>
                </a:solidFill>
                <a:latin typeface="Poppins Extra-Light"/>
                <a:ea typeface="Poppins Extra-Light"/>
                <a:cs typeface="Poppins Extra-Light"/>
                <a:sym typeface="Poppins Extra-Light"/>
              </a:rPr>
              <a:t>Lorem ipsum odor amet, consectetuer adipiscing elit. Tristique luctus nunc sodales maecenas himenaeos. Massa molestie nulla finibus libero eu urna augue hendrerit. Nec sodales sollicitudin lacus senectus rutrum. Feugiat parturient suscipit tempus tortor sit class. Elementum aptent nostra ornare placerat ante natoque. Vestibulum interdum lacus maximus vitae adipiscing sagittis</a:t>
            </a:r>
          </a:p>
        </p:txBody>
      </p:sp>
      <p:sp>
        <p:nvSpPr>
          <p:cNvPr id="18" name="TextBox 18"/>
          <p:cNvSpPr txBox="1"/>
          <p:nvPr/>
        </p:nvSpPr>
        <p:spPr>
          <a:xfrm>
            <a:off x="2020425" y="7773004"/>
            <a:ext cx="7753993" cy="1166749"/>
          </a:xfrm>
          <a:prstGeom prst="rect">
            <a:avLst/>
          </a:prstGeom>
        </p:spPr>
        <p:txBody>
          <a:bodyPr lIns="0" tIns="0" rIns="0" bIns="0" rtlCol="0" anchor="t">
            <a:spAutoFit/>
          </a:bodyPr>
          <a:lstStyle/>
          <a:p>
            <a:pPr marL="410211" lvl="1" indent="-205106" algn="l">
              <a:lnSpc>
                <a:spcPts val="2318"/>
              </a:lnSpc>
              <a:buFont typeface="Arial"/>
              <a:buChar char="•"/>
            </a:pPr>
            <a:r>
              <a:rPr lang="en-US" sz="1900">
                <a:solidFill>
                  <a:srgbClr val="FFFFFF"/>
                </a:solidFill>
                <a:latin typeface="Poppins Extra-Light"/>
                <a:ea typeface="Poppins Extra-Light"/>
                <a:cs typeface="Poppins Extra-Light"/>
                <a:sym typeface="Poppins Extra-Light"/>
              </a:rPr>
              <a:t>Lorem ipsum odor amet, consectetuer adipiscing elit. Tristique luctus nunc sodales maecenas himenaeos. Massa molestie nulla finibus libero eu urna augue hendrerit. Nec sodales sollicitudin lacus senectus rutrum.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51" b="-8393"/>
            </a:stretch>
          </a:blipFill>
        </p:spPr>
      </p:sp>
      <p:sp>
        <p:nvSpPr>
          <p:cNvPr id="3" name="Freeform 3"/>
          <p:cNvSpPr/>
          <p:nvPr/>
        </p:nvSpPr>
        <p:spPr>
          <a:xfrm>
            <a:off x="1664332" y="1281641"/>
            <a:ext cx="554025" cy="536900"/>
          </a:xfrm>
          <a:custGeom>
            <a:avLst/>
            <a:gdLst/>
            <a:ahLst/>
            <a:cxnLst/>
            <a:rect l="l" t="t" r="r" b="b"/>
            <a:pathLst>
              <a:path w="554025" h="536900">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8634576" y="5286779"/>
            <a:ext cx="7978804" cy="3971521"/>
            <a:chOff x="0" y="0"/>
            <a:chExt cx="2101413" cy="1045997"/>
          </a:xfrm>
        </p:grpSpPr>
        <p:sp>
          <p:nvSpPr>
            <p:cNvPr id="5" name="Freeform 5"/>
            <p:cNvSpPr/>
            <p:nvPr/>
          </p:nvSpPr>
          <p:spPr>
            <a:xfrm>
              <a:off x="0" y="0"/>
              <a:ext cx="2101413" cy="1045997"/>
            </a:xfrm>
            <a:custGeom>
              <a:avLst/>
              <a:gdLst/>
              <a:ahLst/>
              <a:cxnLst/>
              <a:rect l="l" t="t" r="r" b="b"/>
              <a:pathLst>
                <a:path w="2101413" h="1045997">
                  <a:moveTo>
                    <a:pt x="25228" y="0"/>
                  </a:moveTo>
                  <a:lnTo>
                    <a:pt x="2076185" y="0"/>
                  </a:lnTo>
                  <a:cubicBezTo>
                    <a:pt x="2082876" y="0"/>
                    <a:pt x="2089293" y="2658"/>
                    <a:pt x="2094024" y="7389"/>
                  </a:cubicBezTo>
                  <a:cubicBezTo>
                    <a:pt x="2098755" y="12120"/>
                    <a:pt x="2101413" y="18537"/>
                    <a:pt x="2101413" y="25228"/>
                  </a:cubicBezTo>
                  <a:lnTo>
                    <a:pt x="2101413" y="1020769"/>
                  </a:lnTo>
                  <a:cubicBezTo>
                    <a:pt x="2101413" y="1034702"/>
                    <a:pt x="2090118" y="1045997"/>
                    <a:pt x="2076185" y="1045997"/>
                  </a:cubicBezTo>
                  <a:lnTo>
                    <a:pt x="25228" y="1045997"/>
                  </a:lnTo>
                  <a:cubicBezTo>
                    <a:pt x="18537" y="1045997"/>
                    <a:pt x="12120" y="1043339"/>
                    <a:pt x="7389" y="1038608"/>
                  </a:cubicBezTo>
                  <a:cubicBezTo>
                    <a:pt x="2658" y="1033877"/>
                    <a:pt x="0" y="1027460"/>
                    <a:pt x="0" y="1020769"/>
                  </a:cubicBezTo>
                  <a:lnTo>
                    <a:pt x="0" y="25228"/>
                  </a:lnTo>
                  <a:cubicBezTo>
                    <a:pt x="0" y="18537"/>
                    <a:pt x="2658" y="12120"/>
                    <a:pt x="7389" y="7389"/>
                  </a:cubicBezTo>
                  <a:cubicBezTo>
                    <a:pt x="12120" y="2658"/>
                    <a:pt x="18537" y="0"/>
                    <a:pt x="25228" y="0"/>
                  </a:cubicBezTo>
                  <a:close/>
                </a:path>
              </a:pathLst>
            </a:custGeom>
            <a:solidFill>
              <a:srgbClr val="001737"/>
            </a:solidFill>
            <a:ln w="38100" cap="rnd">
              <a:solidFill>
                <a:srgbClr val="FFFFFF"/>
              </a:solidFill>
              <a:prstDash val="solid"/>
              <a:round/>
            </a:ln>
          </p:spPr>
        </p:sp>
        <p:sp>
          <p:nvSpPr>
            <p:cNvPr id="6" name="TextBox 6"/>
            <p:cNvSpPr txBox="1"/>
            <p:nvPr/>
          </p:nvSpPr>
          <p:spPr>
            <a:xfrm>
              <a:off x="0" y="-57150"/>
              <a:ext cx="2101413" cy="1103147"/>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1664332" y="3129089"/>
            <a:ext cx="6075034" cy="2861002"/>
            <a:chOff x="0" y="0"/>
            <a:chExt cx="941182" cy="443244"/>
          </a:xfrm>
        </p:grpSpPr>
        <p:sp>
          <p:nvSpPr>
            <p:cNvPr id="8" name="Freeform 8"/>
            <p:cNvSpPr/>
            <p:nvPr/>
          </p:nvSpPr>
          <p:spPr>
            <a:xfrm>
              <a:off x="0" y="0"/>
              <a:ext cx="941182" cy="443244"/>
            </a:xfrm>
            <a:custGeom>
              <a:avLst/>
              <a:gdLst/>
              <a:ahLst/>
              <a:cxnLst/>
              <a:rect l="l" t="t" r="r" b="b"/>
              <a:pathLst>
                <a:path w="941182" h="443244">
                  <a:moveTo>
                    <a:pt x="25488" y="0"/>
                  </a:moveTo>
                  <a:lnTo>
                    <a:pt x="915694" y="0"/>
                  </a:lnTo>
                  <a:cubicBezTo>
                    <a:pt x="922454" y="0"/>
                    <a:pt x="928937" y="2685"/>
                    <a:pt x="933717" y="7465"/>
                  </a:cubicBezTo>
                  <a:cubicBezTo>
                    <a:pt x="938496" y="12245"/>
                    <a:pt x="941182" y="18728"/>
                    <a:pt x="941182" y="25488"/>
                  </a:cubicBezTo>
                  <a:lnTo>
                    <a:pt x="941182" y="417756"/>
                  </a:lnTo>
                  <a:cubicBezTo>
                    <a:pt x="941182" y="431833"/>
                    <a:pt x="929771" y="443244"/>
                    <a:pt x="915694" y="443244"/>
                  </a:cubicBezTo>
                  <a:lnTo>
                    <a:pt x="25488" y="443244"/>
                  </a:lnTo>
                  <a:cubicBezTo>
                    <a:pt x="11411" y="443244"/>
                    <a:pt x="0" y="431833"/>
                    <a:pt x="0" y="417756"/>
                  </a:cubicBezTo>
                  <a:lnTo>
                    <a:pt x="0" y="25488"/>
                  </a:lnTo>
                  <a:cubicBezTo>
                    <a:pt x="0" y="11411"/>
                    <a:pt x="11411" y="0"/>
                    <a:pt x="25488" y="0"/>
                  </a:cubicBezTo>
                  <a:close/>
                </a:path>
              </a:pathLst>
            </a:custGeom>
            <a:blipFill>
              <a:blip r:embed="rId5"/>
              <a:stretch>
                <a:fillRect t="-20735" b="-20735"/>
              </a:stretch>
            </a:blipFill>
            <a:ln w="47625" cap="sq">
              <a:solidFill>
                <a:srgbClr val="FFFFFF"/>
              </a:solidFill>
              <a:prstDash val="solid"/>
              <a:miter/>
            </a:ln>
          </p:spPr>
        </p:sp>
      </p:grpSp>
      <p:grpSp>
        <p:nvGrpSpPr>
          <p:cNvPr id="9" name="Group 9"/>
          <p:cNvGrpSpPr/>
          <p:nvPr/>
        </p:nvGrpSpPr>
        <p:grpSpPr>
          <a:xfrm>
            <a:off x="1664332" y="6397298"/>
            <a:ext cx="6075034" cy="2861002"/>
            <a:chOff x="0" y="0"/>
            <a:chExt cx="941182" cy="443244"/>
          </a:xfrm>
        </p:grpSpPr>
        <p:sp>
          <p:nvSpPr>
            <p:cNvPr id="10" name="Freeform 10"/>
            <p:cNvSpPr/>
            <p:nvPr/>
          </p:nvSpPr>
          <p:spPr>
            <a:xfrm>
              <a:off x="0" y="0"/>
              <a:ext cx="941182" cy="443244"/>
            </a:xfrm>
            <a:custGeom>
              <a:avLst/>
              <a:gdLst/>
              <a:ahLst/>
              <a:cxnLst/>
              <a:rect l="l" t="t" r="r" b="b"/>
              <a:pathLst>
                <a:path w="941182" h="443244">
                  <a:moveTo>
                    <a:pt x="25488" y="0"/>
                  </a:moveTo>
                  <a:lnTo>
                    <a:pt x="915694" y="0"/>
                  </a:lnTo>
                  <a:cubicBezTo>
                    <a:pt x="922454" y="0"/>
                    <a:pt x="928937" y="2685"/>
                    <a:pt x="933717" y="7465"/>
                  </a:cubicBezTo>
                  <a:cubicBezTo>
                    <a:pt x="938496" y="12245"/>
                    <a:pt x="941182" y="18728"/>
                    <a:pt x="941182" y="25488"/>
                  </a:cubicBezTo>
                  <a:lnTo>
                    <a:pt x="941182" y="417756"/>
                  </a:lnTo>
                  <a:cubicBezTo>
                    <a:pt x="941182" y="431833"/>
                    <a:pt x="929771" y="443244"/>
                    <a:pt x="915694" y="443244"/>
                  </a:cubicBezTo>
                  <a:lnTo>
                    <a:pt x="25488" y="443244"/>
                  </a:lnTo>
                  <a:cubicBezTo>
                    <a:pt x="11411" y="443244"/>
                    <a:pt x="0" y="431833"/>
                    <a:pt x="0" y="417756"/>
                  </a:cubicBezTo>
                  <a:lnTo>
                    <a:pt x="0" y="25488"/>
                  </a:lnTo>
                  <a:cubicBezTo>
                    <a:pt x="0" y="11411"/>
                    <a:pt x="11411" y="0"/>
                    <a:pt x="25488" y="0"/>
                  </a:cubicBezTo>
                  <a:close/>
                </a:path>
              </a:pathLst>
            </a:custGeom>
            <a:blipFill>
              <a:blip r:embed="rId6"/>
              <a:stretch>
                <a:fillRect t="-20868" b="-20868"/>
              </a:stretch>
            </a:blipFill>
            <a:ln w="47625" cap="sq">
              <a:solidFill>
                <a:srgbClr val="FFFFFF"/>
              </a:solidFill>
              <a:prstDash val="solid"/>
              <a:miter/>
            </a:ln>
          </p:spPr>
        </p:sp>
      </p:grpSp>
      <p:sp>
        <p:nvSpPr>
          <p:cNvPr id="11" name="TextBox 11"/>
          <p:cNvSpPr txBox="1"/>
          <p:nvPr/>
        </p:nvSpPr>
        <p:spPr>
          <a:xfrm>
            <a:off x="2299964" y="1333874"/>
            <a:ext cx="2539402"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Borcelle Travel</a:t>
            </a:r>
          </a:p>
        </p:txBody>
      </p:sp>
      <p:sp>
        <p:nvSpPr>
          <p:cNvPr id="12" name="TextBox 12"/>
          <p:cNvSpPr txBox="1"/>
          <p:nvPr/>
        </p:nvSpPr>
        <p:spPr>
          <a:xfrm>
            <a:off x="10289056"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Home</a:t>
            </a:r>
          </a:p>
        </p:txBody>
      </p:sp>
      <p:sp>
        <p:nvSpPr>
          <p:cNvPr id="13" name="TextBox 13"/>
          <p:cNvSpPr txBox="1"/>
          <p:nvPr/>
        </p:nvSpPr>
        <p:spPr>
          <a:xfrm>
            <a:off x="12589232"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About</a:t>
            </a:r>
          </a:p>
        </p:txBody>
      </p:sp>
      <p:sp>
        <p:nvSpPr>
          <p:cNvPr id="14" name="TextBox 14"/>
          <p:cNvSpPr txBox="1"/>
          <p:nvPr/>
        </p:nvSpPr>
        <p:spPr>
          <a:xfrm>
            <a:off x="14891819"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Contact</a:t>
            </a:r>
          </a:p>
        </p:txBody>
      </p:sp>
      <p:sp>
        <p:nvSpPr>
          <p:cNvPr id="15" name="TextBox 15"/>
          <p:cNvSpPr txBox="1"/>
          <p:nvPr/>
        </p:nvSpPr>
        <p:spPr>
          <a:xfrm>
            <a:off x="8634576" y="3129824"/>
            <a:ext cx="7446471" cy="2156955"/>
          </a:xfrm>
          <a:prstGeom prst="rect">
            <a:avLst/>
          </a:prstGeom>
        </p:spPr>
        <p:txBody>
          <a:bodyPr lIns="0" tIns="0" rIns="0" bIns="0" rtlCol="0" anchor="t">
            <a:spAutoFit/>
          </a:bodyPr>
          <a:lstStyle/>
          <a:p>
            <a:pPr algn="l">
              <a:lnSpc>
                <a:spcPts val="7905"/>
              </a:lnSpc>
            </a:pPr>
            <a:r>
              <a:rPr lang="en-US" sz="8882" b="1">
                <a:solidFill>
                  <a:srgbClr val="FFFFFF"/>
                </a:solidFill>
                <a:latin typeface="Poppins Semi-Bold"/>
                <a:ea typeface="Poppins Semi-Bold"/>
                <a:cs typeface="Poppins Semi-Bold"/>
                <a:sym typeface="Poppins Semi-Bold"/>
              </a:rPr>
              <a:t>CUSTOMIZED TRIPS</a:t>
            </a:r>
          </a:p>
        </p:txBody>
      </p:sp>
      <p:sp>
        <p:nvSpPr>
          <p:cNvPr id="16" name="TextBox 16"/>
          <p:cNvSpPr txBox="1"/>
          <p:nvPr/>
        </p:nvSpPr>
        <p:spPr>
          <a:xfrm>
            <a:off x="8951313" y="5476448"/>
            <a:ext cx="6977650" cy="2023999"/>
          </a:xfrm>
          <a:prstGeom prst="rect">
            <a:avLst/>
          </a:prstGeom>
        </p:spPr>
        <p:txBody>
          <a:bodyPr lIns="0" tIns="0" rIns="0" bIns="0" rtlCol="0" anchor="t">
            <a:spAutoFit/>
          </a:bodyPr>
          <a:lstStyle/>
          <a:p>
            <a:pPr marL="410211" lvl="1" indent="-205106" algn="l">
              <a:lnSpc>
                <a:spcPts val="2318"/>
              </a:lnSpc>
              <a:buFont typeface="Arial"/>
              <a:buChar char="•"/>
            </a:pPr>
            <a:r>
              <a:rPr lang="en-US" sz="1900">
                <a:solidFill>
                  <a:srgbClr val="FFFFFF"/>
                </a:solidFill>
                <a:latin typeface="Poppins Extra-Light"/>
                <a:ea typeface="Poppins Extra-Light"/>
                <a:cs typeface="Poppins Extra-Light"/>
                <a:sym typeface="Poppins Extra-Light"/>
              </a:rPr>
              <a:t>Lorem ipsum odor amet, consectetuer adipiscing elit. Tristique luctus nunc sodales maecenas himenaeos. Massa molestie nulla finibus libero eu urna augue hendrerit. Nec sodales sollicitudin lacus senectus rutrum. Feugiat parturient suscipit tempus tortor sit class. Elementum aptent nostra ornare placerat ante natoque.</a:t>
            </a:r>
          </a:p>
        </p:txBody>
      </p:sp>
      <p:sp>
        <p:nvSpPr>
          <p:cNvPr id="17" name="TextBox 17"/>
          <p:cNvSpPr txBox="1"/>
          <p:nvPr/>
        </p:nvSpPr>
        <p:spPr>
          <a:xfrm>
            <a:off x="8951313" y="7690947"/>
            <a:ext cx="6977650" cy="1452499"/>
          </a:xfrm>
          <a:prstGeom prst="rect">
            <a:avLst/>
          </a:prstGeom>
        </p:spPr>
        <p:txBody>
          <a:bodyPr lIns="0" tIns="0" rIns="0" bIns="0" rtlCol="0" anchor="t">
            <a:spAutoFit/>
          </a:bodyPr>
          <a:lstStyle/>
          <a:p>
            <a:pPr marL="410211" lvl="1" indent="-205106" algn="l">
              <a:lnSpc>
                <a:spcPts val="2318"/>
              </a:lnSpc>
              <a:buFont typeface="Arial"/>
              <a:buChar char="•"/>
            </a:pPr>
            <a:r>
              <a:rPr lang="en-US" sz="1900">
                <a:solidFill>
                  <a:srgbClr val="FFFFFF"/>
                </a:solidFill>
                <a:latin typeface="Poppins Extra-Light"/>
                <a:ea typeface="Poppins Extra-Light"/>
                <a:cs typeface="Poppins Extra-Light"/>
                <a:sym typeface="Poppins Extra-Light"/>
              </a:rPr>
              <a:t>Lorem ipsum odor amet, consectetuer adipiscing elit. Tristique luctus nunc sodales maecenas himenaeos. Massa molestie nulla finibus libero eu urna augue hendrerit. Nec sodales sollicitudin lacus senectus rutrum.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316" t="-30826" r="-11689" b="-13381"/>
            </a:stretch>
          </a:blipFill>
        </p:spPr>
      </p:sp>
      <p:sp>
        <p:nvSpPr>
          <p:cNvPr id="3" name="Freeform 3"/>
          <p:cNvSpPr/>
          <p:nvPr/>
        </p:nvSpPr>
        <p:spPr>
          <a:xfrm>
            <a:off x="2499211" y="1281641"/>
            <a:ext cx="554025" cy="536900"/>
          </a:xfrm>
          <a:custGeom>
            <a:avLst/>
            <a:gdLst/>
            <a:ahLst/>
            <a:cxnLst/>
            <a:rect l="l" t="t" r="r" b="b"/>
            <a:pathLst>
              <a:path w="554025" h="536900">
                <a:moveTo>
                  <a:pt x="0" y="0"/>
                </a:moveTo>
                <a:lnTo>
                  <a:pt x="554025" y="0"/>
                </a:lnTo>
                <a:lnTo>
                  <a:pt x="554025" y="536900"/>
                </a:lnTo>
                <a:lnTo>
                  <a:pt x="0" y="536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144000" y="5419929"/>
            <a:ext cx="7479668" cy="3838371"/>
            <a:chOff x="0" y="0"/>
            <a:chExt cx="1013940" cy="520328"/>
          </a:xfrm>
        </p:grpSpPr>
        <p:sp>
          <p:nvSpPr>
            <p:cNvPr id="5" name="Freeform 5"/>
            <p:cNvSpPr/>
            <p:nvPr/>
          </p:nvSpPr>
          <p:spPr>
            <a:xfrm>
              <a:off x="0" y="0"/>
              <a:ext cx="1013940" cy="520328"/>
            </a:xfrm>
            <a:custGeom>
              <a:avLst/>
              <a:gdLst/>
              <a:ahLst/>
              <a:cxnLst/>
              <a:rect l="l" t="t" r="r" b="b"/>
              <a:pathLst>
                <a:path w="1013940" h="520328">
                  <a:moveTo>
                    <a:pt x="20701" y="0"/>
                  </a:moveTo>
                  <a:lnTo>
                    <a:pt x="993239" y="0"/>
                  </a:lnTo>
                  <a:cubicBezTo>
                    <a:pt x="998729" y="0"/>
                    <a:pt x="1003995" y="2181"/>
                    <a:pt x="1007877" y="6063"/>
                  </a:cubicBezTo>
                  <a:cubicBezTo>
                    <a:pt x="1011759" y="9945"/>
                    <a:pt x="1013940" y="15211"/>
                    <a:pt x="1013940" y="20701"/>
                  </a:cubicBezTo>
                  <a:lnTo>
                    <a:pt x="1013940" y="499626"/>
                  </a:lnTo>
                  <a:cubicBezTo>
                    <a:pt x="1013940" y="505117"/>
                    <a:pt x="1011759" y="510382"/>
                    <a:pt x="1007877" y="514264"/>
                  </a:cubicBezTo>
                  <a:cubicBezTo>
                    <a:pt x="1003995" y="518147"/>
                    <a:pt x="998729" y="520328"/>
                    <a:pt x="993239" y="520328"/>
                  </a:cubicBezTo>
                  <a:lnTo>
                    <a:pt x="20701" y="520328"/>
                  </a:lnTo>
                  <a:cubicBezTo>
                    <a:pt x="15211" y="520328"/>
                    <a:pt x="9945" y="518147"/>
                    <a:pt x="6063" y="514264"/>
                  </a:cubicBezTo>
                  <a:cubicBezTo>
                    <a:pt x="2181" y="510382"/>
                    <a:pt x="0" y="505117"/>
                    <a:pt x="0" y="499626"/>
                  </a:cubicBezTo>
                  <a:lnTo>
                    <a:pt x="0" y="20701"/>
                  </a:lnTo>
                  <a:cubicBezTo>
                    <a:pt x="0" y="15211"/>
                    <a:pt x="2181" y="9945"/>
                    <a:pt x="6063" y="6063"/>
                  </a:cubicBezTo>
                  <a:cubicBezTo>
                    <a:pt x="9945" y="2181"/>
                    <a:pt x="15211" y="0"/>
                    <a:pt x="20701" y="0"/>
                  </a:cubicBezTo>
                  <a:close/>
                </a:path>
              </a:pathLst>
            </a:custGeom>
            <a:blipFill>
              <a:blip r:embed="rId5"/>
              <a:stretch>
                <a:fillRect t="-14914" b="-14914"/>
              </a:stretch>
            </a:blipFill>
            <a:ln w="38100" cap="sq">
              <a:solidFill>
                <a:srgbClr val="FFFFFF"/>
              </a:solidFill>
              <a:prstDash val="solid"/>
              <a:miter/>
            </a:ln>
          </p:spPr>
        </p:sp>
      </p:grpSp>
      <p:grpSp>
        <p:nvGrpSpPr>
          <p:cNvPr id="6" name="Group 6"/>
          <p:cNvGrpSpPr/>
          <p:nvPr/>
        </p:nvGrpSpPr>
        <p:grpSpPr>
          <a:xfrm>
            <a:off x="2499211" y="3037839"/>
            <a:ext cx="5925568" cy="6220461"/>
            <a:chOff x="0" y="0"/>
            <a:chExt cx="1560644" cy="1638311"/>
          </a:xfrm>
        </p:grpSpPr>
        <p:sp>
          <p:nvSpPr>
            <p:cNvPr id="7" name="Freeform 7"/>
            <p:cNvSpPr/>
            <p:nvPr/>
          </p:nvSpPr>
          <p:spPr>
            <a:xfrm>
              <a:off x="0" y="0"/>
              <a:ext cx="1560644" cy="1638311"/>
            </a:xfrm>
            <a:custGeom>
              <a:avLst/>
              <a:gdLst/>
              <a:ahLst/>
              <a:cxnLst/>
              <a:rect l="l" t="t" r="r" b="b"/>
              <a:pathLst>
                <a:path w="1560644" h="1638311">
                  <a:moveTo>
                    <a:pt x="33970" y="0"/>
                  </a:moveTo>
                  <a:lnTo>
                    <a:pt x="1526674" y="0"/>
                  </a:lnTo>
                  <a:cubicBezTo>
                    <a:pt x="1535683" y="0"/>
                    <a:pt x="1544324" y="3579"/>
                    <a:pt x="1550694" y="9950"/>
                  </a:cubicBezTo>
                  <a:cubicBezTo>
                    <a:pt x="1557065" y="16320"/>
                    <a:pt x="1560644" y="24960"/>
                    <a:pt x="1560644" y="33970"/>
                  </a:cubicBezTo>
                  <a:lnTo>
                    <a:pt x="1560644" y="1604341"/>
                  </a:lnTo>
                  <a:cubicBezTo>
                    <a:pt x="1560644" y="1613350"/>
                    <a:pt x="1557065" y="1621991"/>
                    <a:pt x="1550694" y="1628361"/>
                  </a:cubicBezTo>
                  <a:cubicBezTo>
                    <a:pt x="1544324" y="1634732"/>
                    <a:pt x="1535683" y="1638311"/>
                    <a:pt x="1526674" y="1638311"/>
                  </a:cubicBezTo>
                  <a:lnTo>
                    <a:pt x="33970" y="1638311"/>
                  </a:lnTo>
                  <a:cubicBezTo>
                    <a:pt x="24960" y="1638311"/>
                    <a:pt x="16320" y="1634732"/>
                    <a:pt x="9950" y="1628361"/>
                  </a:cubicBezTo>
                  <a:cubicBezTo>
                    <a:pt x="3579" y="1621991"/>
                    <a:pt x="0" y="1613350"/>
                    <a:pt x="0" y="1604341"/>
                  </a:cubicBezTo>
                  <a:lnTo>
                    <a:pt x="0" y="33970"/>
                  </a:lnTo>
                  <a:cubicBezTo>
                    <a:pt x="0" y="24960"/>
                    <a:pt x="3579" y="16320"/>
                    <a:pt x="9950" y="9950"/>
                  </a:cubicBezTo>
                  <a:cubicBezTo>
                    <a:pt x="16320" y="3579"/>
                    <a:pt x="24960" y="0"/>
                    <a:pt x="33970" y="0"/>
                  </a:cubicBezTo>
                  <a:close/>
                </a:path>
              </a:pathLst>
            </a:custGeom>
            <a:solidFill>
              <a:srgbClr val="001737"/>
            </a:solidFill>
            <a:ln w="38100" cap="rnd">
              <a:solidFill>
                <a:srgbClr val="FFFFFF"/>
              </a:solidFill>
              <a:prstDash val="solid"/>
              <a:round/>
            </a:ln>
          </p:spPr>
        </p:sp>
        <p:sp>
          <p:nvSpPr>
            <p:cNvPr id="8" name="TextBox 8"/>
            <p:cNvSpPr txBox="1"/>
            <p:nvPr/>
          </p:nvSpPr>
          <p:spPr>
            <a:xfrm>
              <a:off x="0" y="-57150"/>
              <a:ext cx="1560644" cy="1695461"/>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3134843" y="1333874"/>
            <a:ext cx="2539402"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Borcelle Travel</a:t>
            </a:r>
          </a:p>
        </p:txBody>
      </p:sp>
      <p:sp>
        <p:nvSpPr>
          <p:cNvPr id="10" name="TextBox 10"/>
          <p:cNvSpPr txBox="1"/>
          <p:nvPr/>
        </p:nvSpPr>
        <p:spPr>
          <a:xfrm>
            <a:off x="9883196"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Home</a:t>
            </a:r>
          </a:p>
        </p:txBody>
      </p:sp>
      <p:sp>
        <p:nvSpPr>
          <p:cNvPr id="11" name="TextBox 11"/>
          <p:cNvSpPr txBox="1"/>
          <p:nvPr/>
        </p:nvSpPr>
        <p:spPr>
          <a:xfrm>
            <a:off x="12183373"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About</a:t>
            </a:r>
          </a:p>
        </p:txBody>
      </p:sp>
      <p:sp>
        <p:nvSpPr>
          <p:cNvPr id="12" name="TextBox 12"/>
          <p:cNvSpPr txBox="1"/>
          <p:nvPr/>
        </p:nvSpPr>
        <p:spPr>
          <a:xfrm>
            <a:off x="14485959" y="1333874"/>
            <a:ext cx="1721562" cy="375285"/>
          </a:xfrm>
          <a:prstGeom prst="rect">
            <a:avLst/>
          </a:prstGeom>
        </p:spPr>
        <p:txBody>
          <a:bodyPr lIns="0" tIns="0" rIns="0" bIns="0" rtlCol="0" anchor="t">
            <a:spAutoFit/>
          </a:bodyPr>
          <a:lstStyle/>
          <a:p>
            <a:pPr algn="ctr">
              <a:lnSpc>
                <a:spcPts val="2940"/>
              </a:lnSpc>
            </a:pPr>
            <a:r>
              <a:rPr lang="en-US" sz="2100">
                <a:solidFill>
                  <a:srgbClr val="FFFFFF"/>
                </a:solidFill>
                <a:latin typeface="Poppins Light"/>
                <a:ea typeface="Poppins Light"/>
                <a:cs typeface="Poppins Light"/>
                <a:sym typeface="Poppins Light"/>
              </a:rPr>
              <a:t>Contact</a:t>
            </a:r>
          </a:p>
        </p:txBody>
      </p:sp>
      <p:sp>
        <p:nvSpPr>
          <p:cNvPr id="13" name="TextBox 13"/>
          <p:cNvSpPr txBox="1"/>
          <p:nvPr/>
        </p:nvSpPr>
        <p:spPr>
          <a:xfrm>
            <a:off x="9142795" y="3059376"/>
            <a:ext cx="7802717" cy="2360553"/>
          </a:xfrm>
          <a:prstGeom prst="rect">
            <a:avLst/>
          </a:prstGeom>
        </p:spPr>
        <p:txBody>
          <a:bodyPr lIns="0" tIns="0" rIns="0" bIns="0" rtlCol="0" anchor="t">
            <a:spAutoFit/>
          </a:bodyPr>
          <a:lstStyle/>
          <a:p>
            <a:pPr algn="l">
              <a:lnSpc>
                <a:spcPts val="8555"/>
              </a:lnSpc>
            </a:pPr>
            <a:r>
              <a:rPr lang="en-US" sz="9612" b="1">
                <a:solidFill>
                  <a:srgbClr val="FFFFFF"/>
                </a:solidFill>
                <a:latin typeface="Poppins Semi-Bold"/>
                <a:ea typeface="Poppins Semi-Bold"/>
                <a:cs typeface="Poppins Semi-Bold"/>
                <a:sym typeface="Poppins Semi-Bold"/>
              </a:rPr>
              <a:t>CUSTOMER SUPPORT</a:t>
            </a:r>
          </a:p>
        </p:txBody>
      </p:sp>
      <p:sp>
        <p:nvSpPr>
          <p:cNvPr id="14" name="TextBox 14"/>
          <p:cNvSpPr txBox="1"/>
          <p:nvPr/>
        </p:nvSpPr>
        <p:spPr>
          <a:xfrm>
            <a:off x="2733138" y="3243147"/>
            <a:ext cx="5280472" cy="3567753"/>
          </a:xfrm>
          <a:prstGeom prst="rect">
            <a:avLst/>
          </a:prstGeom>
        </p:spPr>
        <p:txBody>
          <a:bodyPr lIns="0" tIns="0" rIns="0" bIns="0" rtlCol="0" anchor="t">
            <a:spAutoFit/>
          </a:bodyPr>
          <a:lstStyle/>
          <a:p>
            <a:pPr marL="359523" lvl="1" indent="-179762" algn="l">
              <a:lnSpc>
                <a:spcPts val="2031"/>
              </a:lnSpc>
              <a:buFont typeface="Arial"/>
              <a:buChar char="•"/>
            </a:pPr>
            <a:r>
              <a:rPr lang="en-US" sz="1665">
                <a:solidFill>
                  <a:srgbClr val="FFFFFF"/>
                </a:solidFill>
                <a:latin typeface="Poppins Extra-Light"/>
                <a:ea typeface="Poppins Extra-Light"/>
                <a:cs typeface="Poppins Extra-Light"/>
                <a:sym typeface="Poppins Extra-Light"/>
              </a:rPr>
              <a:t>Lorem ipsum odor amet, consectetuer adipiscing elit. Tristique luctus nunc sodales maecenas himenaeos. Massa molestie nulla finibus libero eu urna augue hendrerit. Nec sodales sollicitudin lacus senectus rutrum. Feugiat parturient suscipit tempus tortor sit class. Elementum aptent nostra ornare placerat ante natoque. Vestibulum interdum lacus maximus vitae adipiscing sagittis. Platea facilisi enim sagittis placerat euismod libero viverra dis vivamus. Iaculis urna pretium placerat quis dignissim. Lobortis dis molestie sapien nibh justo lacinia. Ac ipsum eros risus nullam laoreet.</a:t>
            </a:r>
          </a:p>
        </p:txBody>
      </p:sp>
      <p:sp>
        <p:nvSpPr>
          <p:cNvPr id="15" name="TextBox 15"/>
          <p:cNvSpPr txBox="1"/>
          <p:nvPr/>
        </p:nvSpPr>
        <p:spPr>
          <a:xfrm>
            <a:off x="2733138" y="6940753"/>
            <a:ext cx="5280472" cy="2045068"/>
          </a:xfrm>
          <a:prstGeom prst="rect">
            <a:avLst/>
          </a:prstGeom>
        </p:spPr>
        <p:txBody>
          <a:bodyPr lIns="0" tIns="0" rIns="0" bIns="0" rtlCol="0" anchor="t">
            <a:spAutoFit/>
          </a:bodyPr>
          <a:lstStyle/>
          <a:p>
            <a:pPr marL="359523" lvl="1" indent="-179762" algn="l">
              <a:lnSpc>
                <a:spcPts val="2031"/>
              </a:lnSpc>
              <a:buFont typeface="Arial"/>
              <a:buChar char="•"/>
            </a:pPr>
            <a:r>
              <a:rPr lang="en-US" sz="1665">
                <a:solidFill>
                  <a:srgbClr val="FFFFFF"/>
                </a:solidFill>
                <a:latin typeface="Poppins Extra-Light"/>
                <a:ea typeface="Poppins Extra-Light"/>
                <a:cs typeface="Poppins Extra-Light"/>
                <a:sym typeface="Poppins Extra-Light"/>
              </a:rPr>
              <a:t>Lorem ipsum odor amet, consectetuer adipiscing elit. Tristique luctus nunc sodales maecenas himenaeos. Massa molestie nulla finibus libero eu urna augue hendrerit. Nec sodales sollicitudin lacus senectus rutrum. Feugiat parturient suscipit tempus tortor sit class. Elementum aptent nostra ornare placerat ante natoque.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841</Words>
  <Application>Microsoft Office PowerPoint</Application>
  <PresentationFormat>Custom</PresentationFormat>
  <Paragraphs>71</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Poppins Extra-Light</vt:lpstr>
      <vt:lpstr>Poppins Light</vt:lpstr>
      <vt:lpstr>Poppins</vt:lpstr>
      <vt:lpstr>Calibri</vt:lpstr>
      <vt:lpstr>Poppins Semi-Bold</vt:lpstr>
      <vt:lpstr>Poppins Bold</vt:lpstr>
      <vt:lpstr>Poppins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Travel Agency Presentation</dc:title>
  <cp:lastModifiedBy>Hiep</cp:lastModifiedBy>
  <cp:revision>2</cp:revision>
  <dcterms:created xsi:type="dcterms:W3CDTF">2006-08-16T00:00:00Z</dcterms:created>
  <dcterms:modified xsi:type="dcterms:W3CDTF">2026-01-30T15:52:04Z</dcterms:modified>
  <dc:identifier>DAG_56BPxvg</dc:identifier>
</cp:coreProperties>
</file>